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602" autoAdjust="0"/>
  </p:normalViewPr>
  <p:slideViewPr>
    <p:cSldViewPr>
      <p:cViewPr varScale="1">
        <p:scale>
          <a:sx n="65" d="100"/>
          <a:sy n="65" d="100"/>
        </p:scale>
        <p:origin x="-1296" y="-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C8977D9-5564-4C88-9DD1-EEF0C08AF54B}" type="datetimeFigureOut">
              <a:rPr lang="ru-RU" smtClean="0"/>
              <a:t>22.08.2024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5C91A59-3C70-45DB-AAF4-2A4956E8FFA5}"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C8977D9-5564-4C88-9DD1-EEF0C08AF54B}" type="datetimeFigureOut">
              <a:rPr lang="ru-RU" smtClean="0"/>
              <a:t>22.08.2024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5C91A59-3C70-45DB-AAF4-2A4956E8FFA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C8977D9-5564-4C88-9DD1-EEF0C08AF54B}" type="datetimeFigureOut">
              <a:rPr lang="ru-RU" smtClean="0"/>
              <a:t>22.08.2024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5C91A59-3C70-45DB-AAF4-2A4956E8FFA5}"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C8977D9-5564-4C88-9DD1-EEF0C08AF54B}" type="datetimeFigureOut">
              <a:rPr lang="ru-RU" smtClean="0"/>
              <a:t>22.08.2024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5C91A59-3C70-45DB-AAF4-2A4956E8FFA5}"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C8977D9-5564-4C88-9DD1-EEF0C08AF54B}" type="datetimeFigureOut">
              <a:rPr lang="ru-RU" smtClean="0"/>
              <a:t>22.08.2024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5C91A59-3C70-45DB-AAF4-2A4956E8FFA5}"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9C8977D9-5564-4C88-9DD1-EEF0C08AF54B}" type="datetimeFigureOut">
              <a:rPr lang="ru-RU" smtClean="0"/>
              <a:t>22.08.2024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5C91A59-3C70-45DB-AAF4-2A4956E8FFA5}"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C8977D9-5564-4C88-9DD1-EEF0C08AF54B}" type="datetimeFigureOut">
              <a:rPr lang="ru-RU" smtClean="0"/>
              <a:t>22.08.2024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5C91A59-3C70-45DB-AAF4-2A4956E8FFA5}"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9C8977D9-5564-4C88-9DD1-EEF0C08AF54B}" type="datetimeFigureOut">
              <a:rPr lang="ru-RU" smtClean="0"/>
              <a:t>22.08.2024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5C91A59-3C70-45DB-AAF4-2A4956E8FFA5}"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9C8977D9-5564-4C88-9DD1-EEF0C08AF54B}" type="datetimeFigureOut">
              <a:rPr lang="ru-RU" smtClean="0"/>
              <a:t>22.08.2024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5C91A59-3C70-45DB-AAF4-2A4956E8FFA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C8977D9-5564-4C88-9DD1-EEF0C08AF54B}" type="datetimeFigureOut">
              <a:rPr lang="ru-RU" smtClean="0"/>
              <a:t>22.08.2024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5C91A59-3C70-45DB-AAF4-2A4956E8FFA5}"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C8977D9-5564-4C88-9DD1-EEF0C08AF54B}" type="datetimeFigureOut">
              <a:rPr lang="ru-RU" smtClean="0"/>
              <a:t>22.08.2024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5C91A59-3C70-45DB-AAF4-2A4956E8FFA5}"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C8977D9-5564-4C88-9DD1-EEF0C08AF54B}" type="datetimeFigureOut">
              <a:rPr lang="ru-RU" smtClean="0"/>
              <a:t>22.08.2024</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E5C91A59-3C70-45DB-AAF4-2A4956E8FFA5}"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971600" y="910461"/>
            <a:ext cx="7560840" cy="646331"/>
          </a:xfrm>
          <a:prstGeom prst="rect">
            <a:avLst/>
          </a:prstGeom>
        </p:spPr>
        <p:txBody>
          <a:bodyPr wrap="square">
            <a:spAutoFit/>
          </a:bodyPr>
          <a:lstStyle/>
          <a:p>
            <a:pPr algn="ctr"/>
            <a:r>
              <a:rPr lang="kk-KZ" b="1" dirty="0"/>
              <a:t>«</a:t>
            </a:r>
            <a:r>
              <a:rPr lang="kk-KZ" b="1" dirty="0">
                <a:latin typeface="Times New Roman" pitchFamily="18" charset="0"/>
                <a:cs typeface="Times New Roman" pitchFamily="18" charset="0"/>
              </a:rPr>
              <a:t>ЫБЫРАЙ АЛТЫНСАРИН АТЫНДАҒЫ ЖАЛПЫ БІЛІМ БЕРЕТІН МЕКТЕП ЖАНЫНДАҒЫ ИНТЕРНАТ» КММ</a:t>
            </a:r>
            <a:endParaRPr lang="ru-RU" dirty="0">
              <a:latin typeface="Times New Roman" pitchFamily="18" charset="0"/>
              <a:cs typeface="Times New Roman" pitchFamily="18" charset="0"/>
            </a:endParaRPr>
          </a:p>
        </p:txBody>
      </p:sp>
      <p:sp>
        <p:nvSpPr>
          <p:cNvPr id="7" name="Прямоугольник 6"/>
          <p:cNvSpPr/>
          <p:nvPr/>
        </p:nvSpPr>
        <p:spPr>
          <a:xfrm>
            <a:off x="3779912" y="5589240"/>
            <a:ext cx="1229824" cy="369332"/>
          </a:xfrm>
          <a:prstGeom prst="rect">
            <a:avLst/>
          </a:prstGeom>
        </p:spPr>
        <p:txBody>
          <a:bodyPr wrap="none">
            <a:spAutoFit/>
          </a:bodyPr>
          <a:lstStyle/>
          <a:p>
            <a:r>
              <a:rPr lang="kk-KZ" b="1" dirty="0"/>
              <a:t> </a:t>
            </a:r>
            <a:r>
              <a:rPr lang="kk-KZ" b="1" dirty="0">
                <a:latin typeface="Times New Roman" pitchFamily="18" charset="0"/>
                <a:cs typeface="Times New Roman" pitchFamily="18" charset="0"/>
              </a:rPr>
              <a:t>2024 жыл</a:t>
            </a:r>
            <a:endParaRPr lang="ru-RU" dirty="0">
              <a:latin typeface="Times New Roman" pitchFamily="18" charset="0"/>
              <a:cs typeface="Times New Roman" pitchFamily="18" charset="0"/>
            </a:endParaRPr>
          </a:p>
        </p:txBody>
      </p:sp>
      <p:sp>
        <p:nvSpPr>
          <p:cNvPr id="9" name="Прямоугольник 8"/>
          <p:cNvSpPr/>
          <p:nvPr/>
        </p:nvSpPr>
        <p:spPr>
          <a:xfrm>
            <a:off x="2231740" y="2749437"/>
            <a:ext cx="5040560" cy="830997"/>
          </a:xfrm>
          <a:prstGeom prst="rect">
            <a:avLst/>
          </a:prstGeom>
        </p:spPr>
        <p:txBody>
          <a:bodyPr wrap="square">
            <a:spAutoFit/>
          </a:bodyPr>
          <a:lstStyle/>
          <a:p>
            <a:pPr algn="ctr"/>
            <a:r>
              <a:rPr lang="ru-RU" sz="2400" b="1" dirty="0">
                <a:latin typeface="Times New Roman" pitchFamily="18" charset="0"/>
                <a:cs typeface="Times New Roman" pitchFamily="18" charset="0"/>
              </a:rPr>
              <a:t>«</a:t>
            </a:r>
            <a:r>
              <a:rPr lang="ru-RU" sz="2400" b="1" dirty="0" err="1">
                <a:latin typeface="Times New Roman" pitchFamily="18" charset="0"/>
                <a:cs typeface="Times New Roman" pitchFamily="18" charset="0"/>
              </a:rPr>
              <a:t>Нысаналы</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мектеп</a:t>
            </a:r>
            <a:r>
              <a:rPr lang="kk-KZ" sz="2400" b="1" dirty="0">
                <a:latin typeface="Times New Roman" pitchFamily="18" charset="0"/>
                <a:cs typeface="Times New Roman" pitchFamily="18" charset="0"/>
              </a:rPr>
              <a:t>тің </a:t>
            </a:r>
            <a:r>
              <a:rPr lang="kk-KZ" sz="2400" b="1" dirty="0" smtClean="0">
                <a:latin typeface="Times New Roman" pitchFamily="18" charset="0"/>
                <a:cs typeface="Times New Roman" pitchFamily="18" charset="0"/>
              </a:rPr>
              <a:t>жұмысын</a:t>
            </a:r>
          </a:p>
          <a:p>
            <a:pPr algn="ctr"/>
            <a:r>
              <a:rPr lang="kk-KZ" sz="2400" b="1" dirty="0" smtClean="0">
                <a:latin typeface="Times New Roman" pitchFamily="18" charset="0"/>
                <a:cs typeface="Times New Roman" pitchFamily="18" charset="0"/>
              </a:rPr>
              <a:t> </a:t>
            </a:r>
            <a:r>
              <a:rPr lang="kk-KZ" sz="2400" b="1" dirty="0">
                <a:latin typeface="Times New Roman" pitchFamily="18" charset="0"/>
                <a:cs typeface="Times New Roman" pitchFamily="18" charset="0"/>
              </a:rPr>
              <a:t>жоспарлау»</a:t>
            </a:r>
            <a:endParaRPr lang="ru-RU" sz="2400" dirty="0">
              <a:latin typeface="Times New Roman" pitchFamily="18" charset="0"/>
              <a:cs typeface="Times New Roman" pitchFamily="18" charset="0"/>
            </a:endParaRPr>
          </a:p>
        </p:txBody>
      </p:sp>
      <p:sp>
        <p:nvSpPr>
          <p:cNvPr id="10" name="Прямоугольник 9"/>
          <p:cNvSpPr/>
          <p:nvPr/>
        </p:nvSpPr>
        <p:spPr>
          <a:xfrm>
            <a:off x="5491938" y="5026335"/>
            <a:ext cx="3200684" cy="307777"/>
          </a:xfrm>
          <a:prstGeom prst="rect">
            <a:avLst/>
          </a:prstGeom>
        </p:spPr>
        <p:txBody>
          <a:bodyPr wrap="none">
            <a:spAutoFit/>
          </a:bodyPr>
          <a:lstStyle/>
          <a:p>
            <a:r>
              <a:rPr lang="kk-KZ" sz="1400" b="1" dirty="0">
                <a:latin typeface="Times New Roman" pitchFamily="18" charset="0"/>
                <a:cs typeface="Times New Roman" pitchFamily="18" charset="0"/>
              </a:rPr>
              <a:t>Мектеп директоры: М. Тургымбаева</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263409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241610360"/>
              </p:ext>
            </p:extLst>
          </p:nvPr>
        </p:nvGraphicFramePr>
        <p:xfrm>
          <a:off x="323528" y="692696"/>
          <a:ext cx="8568952" cy="5791200"/>
        </p:xfrm>
        <a:graphic>
          <a:graphicData uri="http://schemas.openxmlformats.org/drawingml/2006/table">
            <a:tbl>
              <a:tblPr firstRow="1" firstCol="1" bandRow="1">
                <a:tableStyleId>{5C22544A-7EE6-4342-B048-85BDC9FD1C3A}</a:tableStyleId>
              </a:tblPr>
              <a:tblGrid>
                <a:gridCol w="568794"/>
                <a:gridCol w="4278916"/>
                <a:gridCol w="3721242"/>
              </a:tblGrid>
              <a:tr h="123120">
                <a:tc>
                  <a:txBody>
                    <a:bodyPr/>
                    <a:lstStyle/>
                    <a:p>
                      <a:pPr>
                        <a:spcAft>
                          <a:spcPts val="0"/>
                        </a:spcAft>
                      </a:pPr>
                      <a:r>
                        <a:rPr lang="kk-KZ" sz="1000">
                          <a:effectLst/>
                          <a:latin typeface="Times New Roman" pitchFamily="18" charset="0"/>
                          <a:cs typeface="Times New Roman" pitchFamily="18" charset="0"/>
                        </a:rPr>
                        <a:t>31</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Сұлтан Беделхан  Асхатұлы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41</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32</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Сұлтан  Саттар Камалұлы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38</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33</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Тағайбек  Жанерке Мұхтарқызы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86</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34</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Тағайбек  Диара Саттарқызы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17</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35</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Төреханова Ақжарқын Сарсенбайқызы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121</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36</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Құрбанова Гүлшан  Кахарманқызы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14</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37</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Қаңлыбай Алтынай Ғалымжанқызы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70</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38</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Сайрамбай Сымбат Болатбекқызы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72</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39</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Тұрлыбек Сабина  Сайранбекқызы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24</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40</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Төлеген Назерке Досымжанқызы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13</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41</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Сулеймен Алихан Аманұлы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39</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42</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Абдикадыр Жасмин Сакенқызы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20</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43</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Ақыл Ақнұр Орынбайқызы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тапсырмаған -</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44</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Арыстан Ақниет Жәнәліқызы </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 тапсырмаған</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45</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Барат Аслан Кенжеғалиұлы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 тапсырмаған</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46</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Ғаппар Балжан Бахытқызы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62</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47</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Дарибаев Диас Қайратұлы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 тапсырмаған</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48</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Есиркеп Гүлдана Абдуаллықызы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54</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49</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Зайдулла Нұрғиса Ғалымжанұлы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89</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50</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Кабулова Балжан Мырзабекқызы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 тапсырмаған</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51</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Қаңлыбай Бақкелді Сырымжанұлы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 тапсырмаған</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52</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Қалмұрат Қарақат Ердосқызы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93</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53</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Керімқұл Мадина Даулетқызы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 тапсырмаған</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54</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Курбанбаева Дилназ Нуркенкызы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76</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55</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Қорғанбай Жанерке Дәулетқызы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60</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56</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Молдабай Жанна Ғалымқызы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18</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57</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Рысбай Рауан Ғалымжанұлы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82</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58</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Сапар Мерей Ерғалиқызы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126</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59</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Хайрулла Әсел Ерғалиқызы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85</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60</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Шәмшіт Мирас Мұхтарұлы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64</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61</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Тұржан Ердаулет Садуақасұлы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47 </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62</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Аманкелді  Аружан  Нұржанқызы</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64 </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63</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Айшығар Жансая</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78  </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64</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Алимбаев Нұрбек</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25</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65</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Абзе Алина</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77</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66</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Байдулла Нұрсейт</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25</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67</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Бәкір Гүлден</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a:effectLst/>
                          <a:latin typeface="Times New Roman" pitchFamily="18" charset="0"/>
                          <a:cs typeface="Times New Roman" pitchFamily="18" charset="0"/>
                        </a:rPr>
                        <a:t>121</a:t>
                      </a:r>
                      <a:endParaRPr lang="ru-RU" sz="1000">
                        <a:effectLst/>
                        <a:latin typeface="Times New Roman" pitchFamily="18" charset="0"/>
                        <a:ea typeface="Segoe UI"/>
                        <a:cs typeface="Times New Roman" pitchFamily="18" charset="0"/>
                      </a:endParaRPr>
                    </a:p>
                  </a:txBody>
                  <a:tcPr marL="24419" marR="24419" marT="0" marB="0" anchor="b"/>
                </a:tc>
              </a:tr>
              <a:tr h="123120">
                <a:tc>
                  <a:txBody>
                    <a:bodyPr/>
                    <a:lstStyle/>
                    <a:p>
                      <a:pPr>
                        <a:spcAft>
                          <a:spcPts val="0"/>
                        </a:spcAft>
                      </a:pPr>
                      <a:r>
                        <a:rPr lang="kk-KZ" sz="1000">
                          <a:effectLst/>
                          <a:latin typeface="Times New Roman" pitchFamily="18" charset="0"/>
                          <a:cs typeface="Times New Roman" pitchFamily="18" charset="0"/>
                        </a:rPr>
                        <a:t>68</a:t>
                      </a:r>
                      <a:endParaRPr lang="ru-RU" sz="1000">
                        <a:effectLst/>
                        <a:latin typeface="Times New Roman" pitchFamily="18" charset="0"/>
                        <a:ea typeface="Segoe UI"/>
                        <a:cs typeface="Times New Roman" pitchFamily="18" charset="0"/>
                      </a:endParaRPr>
                    </a:p>
                  </a:txBody>
                  <a:tcPr marL="24419" marR="24419" marT="0" marB="0"/>
                </a:tc>
                <a:tc>
                  <a:txBody>
                    <a:bodyPr/>
                    <a:lstStyle/>
                    <a:p>
                      <a:pPr>
                        <a:spcAft>
                          <a:spcPts val="0"/>
                        </a:spcAft>
                      </a:pPr>
                      <a:r>
                        <a:rPr lang="kk-KZ" sz="1000">
                          <a:effectLst/>
                          <a:latin typeface="Times New Roman" pitchFamily="18" charset="0"/>
                          <a:cs typeface="Times New Roman" pitchFamily="18" charset="0"/>
                        </a:rPr>
                        <a:t>Бердалы Марал</a:t>
                      </a:r>
                      <a:endParaRPr lang="ru-RU" sz="1000">
                        <a:effectLst/>
                        <a:latin typeface="Times New Roman" pitchFamily="18" charset="0"/>
                        <a:ea typeface="Segoe UI"/>
                        <a:cs typeface="Times New Roman" pitchFamily="18" charset="0"/>
                      </a:endParaRPr>
                    </a:p>
                  </a:txBody>
                  <a:tcPr marL="24419" marR="24419" marT="0" marB="0" anchor="b"/>
                </a:tc>
                <a:tc>
                  <a:txBody>
                    <a:bodyPr/>
                    <a:lstStyle/>
                    <a:p>
                      <a:pPr>
                        <a:spcAft>
                          <a:spcPts val="0"/>
                        </a:spcAft>
                      </a:pPr>
                      <a:r>
                        <a:rPr lang="kk-KZ" sz="1000" dirty="0">
                          <a:effectLst/>
                          <a:latin typeface="Times New Roman" pitchFamily="18" charset="0"/>
                          <a:cs typeface="Times New Roman" pitchFamily="18" charset="0"/>
                        </a:rPr>
                        <a:t>64</a:t>
                      </a:r>
                      <a:endParaRPr lang="ru-RU" sz="1000" dirty="0">
                        <a:effectLst/>
                        <a:latin typeface="Times New Roman" pitchFamily="18" charset="0"/>
                        <a:ea typeface="Segoe UI"/>
                        <a:cs typeface="Times New Roman" pitchFamily="18" charset="0"/>
                      </a:endParaRPr>
                    </a:p>
                  </a:txBody>
                  <a:tcPr marL="24419" marR="24419" marT="0" marB="0" anchor="b"/>
                </a:tc>
              </a:tr>
            </a:tbl>
          </a:graphicData>
        </a:graphic>
      </p:graphicFrame>
    </p:spTree>
    <p:extLst>
      <p:ext uri="{BB962C8B-B14F-4D97-AF65-F5344CB8AC3E}">
        <p14:creationId xmlns:p14="http://schemas.microsoft.com/office/powerpoint/2010/main" val="568667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63499831"/>
              </p:ext>
            </p:extLst>
          </p:nvPr>
        </p:nvGraphicFramePr>
        <p:xfrm>
          <a:off x="323528" y="476672"/>
          <a:ext cx="8496943" cy="2743200"/>
        </p:xfrm>
        <a:graphic>
          <a:graphicData uri="http://schemas.openxmlformats.org/drawingml/2006/table">
            <a:tbl>
              <a:tblPr firstRow="1" firstCol="1" bandRow="1">
                <a:tableStyleId>{5C22544A-7EE6-4342-B048-85BDC9FD1C3A}</a:tableStyleId>
              </a:tblPr>
              <a:tblGrid>
                <a:gridCol w="564013"/>
                <a:gridCol w="4242960"/>
                <a:gridCol w="3689970"/>
              </a:tblGrid>
              <a:tr h="172720">
                <a:tc>
                  <a:txBody>
                    <a:bodyPr/>
                    <a:lstStyle/>
                    <a:p>
                      <a:pPr>
                        <a:spcAft>
                          <a:spcPts val="0"/>
                        </a:spcAft>
                      </a:pPr>
                      <a:r>
                        <a:rPr lang="kk-KZ" sz="1200" dirty="0">
                          <a:effectLst/>
                          <a:latin typeface="Times New Roman" pitchFamily="18" charset="0"/>
                          <a:cs typeface="Times New Roman" pitchFamily="18" charset="0"/>
                        </a:rPr>
                        <a:t>69</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dirty="0">
                          <a:effectLst/>
                          <a:latin typeface="Times New Roman" pitchFamily="18" charset="0"/>
                          <a:cs typeface="Times New Roman" pitchFamily="18" charset="0"/>
                        </a:rPr>
                        <a:t>Дуйсенғали Нұрмұхаммед</a:t>
                      </a:r>
                      <a:endParaRPr lang="ru-RU" sz="1100" dirty="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38</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70</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Бердалы Ақсезім</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66</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71</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Джумағұлова Аяулым</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116</a:t>
                      </a:r>
                      <a:endParaRPr lang="ru-RU" sz="1100">
                        <a:effectLst/>
                        <a:latin typeface="Times New Roman" pitchFamily="18" charset="0"/>
                        <a:ea typeface="Segoe UI"/>
                        <a:cs typeface="Times New Roman" pitchFamily="18" charset="0"/>
                      </a:endParaRPr>
                    </a:p>
                  </a:txBody>
                  <a:tcPr marL="68580" marR="68580" marT="0" marB="0" anchor="b"/>
                </a:tc>
              </a:tr>
              <a:tr h="182245">
                <a:tc>
                  <a:txBody>
                    <a:bodyPr/>
                    <a:lstStyle/>
                    <a:p>
                      <a:pPr>
                        <a:spcAft>
                          <a:spcPts val="0"/>
                        </a:spcAft>
                      </a:pPr>
                      <a:r>
                        <a:rPr lang="kk-KZ" sz="1200">
                          <a:effectLst/>
                          <a:latin typeface="Times New Roman" pitchFamily="18" charset="0"/>
                          <a:cs typeface="Times New Roman" pitchFamily="18" charset="0"/>
                        </a:rPr>
                        <a:t>72</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Жамал Нұржан</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53</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73</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Зәкір Аян</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35</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74</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Қарабай Мерей</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50</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75</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Қолдас Ұлданай</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52</a:t>
                      </a:r>
                      <a:endParaRPr lang="ru-RU" sz="1100">
                        <a:effectLst/>
                        <a:latin typeface="Times New Roman" pitchFamily="18" charset="0"/>
                        <a:ea typeface="Segoe UI"/>
                        <a:cs typeface="Times New Roman" pitchFamily="18" charset="0"/>
                      </a:endParaRPr>
                    </a:p>
                  </a:txBody>
                  <a:tcPr marL="68580" marR="68580" marT="0" marB="0" anchor="b"/>
                </a:tc>
              </a:tr>
              <a:tr h="182245">
                <a:tc>
                  <a:txBody>
                    <a:bodyPr/>
                    <a:lstStyle/>
                    <a:p>
                      <a:pPr>
                        <a:spcAft>
                          <a:spcPts val="0"/>
                        </a:spcAft>
                      </a:pPr>
                      <a:r>
                        <a:rPr lang="kk-KZ" sz="1200">
                          <a:effectLst/>
                          <a:latin typeface="Times New Roman" pitchFamily="18" charset="0"/>
                          <a:cs typeface="Times New Roman" pitchFamily="18" charset="0"/>
                        </a:rPr>
                        <a:t>76</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Қонисбай Жасмин</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64</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77</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Құрбанбай Камила</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62</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78</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Сағынтай Бейбіт</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 тапсырмаған</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79</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Тазутдинова Адэлина </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65</a:t>
                      </a:r>
                      <a:endParaRPr lang="ru-RU" sz="1100">
                        <a:effectLst/>
                        <a:latin typeface="Times New Roman" pitchFamily="18" charset="0"/>
                        <a:ea typeface="Segoe UI"/>
                        <a:cs typeface="Times New Roman" pitchFamily="18" charset="0"/>
                      </a:endParaRPr>
                    </a:p>
                  </a:txBody>
                  <a:tcPr marL="68580" marR="68580" marT="0" marB="0" anchor="b"/>
                </a:tc>
              </a:tr>
              <a:tr h="182245">
                <a:tc>
                  <a:txBody>
                    <a:bodyPr/>
                    <a:lstStyle/>
                    <a:p>
                      <a:pPr>
                        <a:spcAft>
                          <a:spcPts val="0"/>
                        </a:spcAft>
                      </a:pPr>
                      <a:r>
                        <a:rPr lang="kk-KZ" sz="1200">
                          <a:effectLst/>
                          <a:latin typeface="Times New Roman" pitchFamily="18" charset="0"/>
                          <a:cs typeface="Times New Roman" pitchFamily="18" charset="0"/>
                        </a:rPr>
                        <a:t>80</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Тоғысбай Айида</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70</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81</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Тағайбек Ерасыл</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51</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82</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Тәжібекова Еркемай</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a:effectLst/>
                          <a:latin typeface="Times New Roman" pitchFamily="18" charset="0"/>
                          <a:cs typeface="Times New Roman" pitchFamily="18" charset="0"/>
                        </a:rPr>
                        <a:t>64</a:t>
                      </a:r>
                      <a:endParaRPr lang="ru-RU" sz="1100">
                        <a:effectLst/>
                        <a:latin typeface="Times New Roman" pitchFamily="18" charset="0"/>
                        <a:ea typeface="Segoe UI"/>
                        <a:cs typeface="Times New Roman" pitchFamily="18" charset="0"/>
                      </a:endParaRPr>
                    </a:p>
                  </a:txBody>
                  <a:tcPr marL="68580" marR="68580" marT="0" marB="0" anchor="b"/>
                </a:tc>
              </a:tr>
              <a:tr h="172720">
                <a:tc>
                  <a:txBody>
                    <a:bodyPr/>
                    <a:lstStyle/>
                    <a:p>
                      <a:pPr>
                        <a:spcAft>
                          <a:spcPts val="0"/>
                        </a:spcAft>
                      </a:pPr>
                      <a:r>
                        <a:rPr lang="kk-KZ" sz="1200">
                          <a:effectLst/>
                          <a:latin typeface="Times New Roman" pitchFamily="18" charset="0"/>
                          <a:cs typeface="Times New Roman" pitchFamily="18" charset="0"/>
                        </a:rPr>
                        <a:t>83</a:t>
                      </a:r>
                      <a:endParaRPr lang="ru-RU" sz="110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200">
                          <a:effectLst/>
                          <a:latin typeface="Times New Roman" pitchFamily="18" charset="0"/>
                          <a:cs typeface="Times New Roman" pitchFamily="18" charset="0"/>
                        </a:rPr>
                        <a:t>Сансызбай Ердәулет</a:t>
                      </a:r>
                      <a:endParaRPr lang="ru-RU" sz="1100">
                        <a:effectLst/>
                        <a:latin typeface="Times New Roman" pitchFamily="18" charset="0"/>
                        <a:ea typeface="Segoe UI"/>
                        <a:cs typeface="Times New Roman" pitchFamily="18" charset="0"/>
                      </a:endParaRPr>
                    </a:p>
                  </a:txBody>
                  <a:tcPr marL="68580" marR="68580" marT="0" marB="0" anchor="b"/>
                </a:tc>
                <a:tc>
                  <a:txBody>
                    <a:bodyPr/>
                    <a:lstStyle/>
                    <a:p>
                      <a:pPr>
                        <a:spcAft>
                          <a:spcPts val="0"/>
                        </a:spcAft>
                      </a:pPr>
                      <a:r>
                        <a:rPr lang="kk-KZ" sz="1200" dirty="0">
                          <a:effectLst/>
                          <a:latin typeface="Times New Roman" pitchFamily="18" charset="0"/>
                          <a:cs typeface="Times New Roman" pitchFamily="18" charset="0"/>
                        </a:rPr>
                        <a:t>- тапсырмаған</a:t>
                      </a:r>
                      <a:endParaRPr lang="ru-RU" sz="1100" dirty="0">
                        <a:effectLst/>
                        <a:latin typeface="Times New Roman" pitchFamily="18" charset="0"/>
                        <a:ea typeface="Segoe UI"/>
                        <a:cs typeface="Times New Roman" pitchFamily="18" charset="0"/>
                      </a:endParaRPr>
                    </a:p>
                  </a:txBody>
                  <a:tcPr marL="68580" marR="68580" marT="0" marB="0" anchor="b"/>
                </a:tc>
              </a:tr>
            </a:tbl>
          </a:graphicData>
        </a:graphic>
      </p:graphicFrame>
      <p:sp>
        <p:nvSpPr>
          <p:cNvPr id="5" name="Прямоугольник 4"/>
          <p:cNvSpPr/>
          <p:nvPr/>
        </p:nvSpPr>
        <p:spPr>
          <a:xfrm>
            <a:off x="323528" y="3785976"/>
            <a:ext cx="8496944" cy="2862322"/>
          </a:xfrm>
          <a:prstGeom prst="rect">
            <a:avLst/>
          </a:prstGeom>
        </p:spPr>
        <p:txBody>
          <a:bodyPr wrap="square">
            <a:spAutoFit/>
          </a:bodyPr>
          <a:lstStyle/>
          <a:p>
            <a:pPr lvl="1" algn="ctr"/>
            <a:r>
              <a:rPr lang="kk-KZ" b="1" dirty="0">
                <a:latin typeface="Times New Roman" pitchFamily="18" charset="0"/>
                <a:cs typeface="Times New Roman" pitchFamily="18" charset="0"/>
              </a:rPr>
              <a:t>Ыбырай Алтынсарин атындағы жалпы білім беретін мектеп </a:t>
            </a:r>
            <a:r>
              <a:rPr lang="kk-KZ" b="1" dirty="0" smtClean="0">
                <a:latin typeface="Times New Roman" pitchFamily="18" charset="0"/>
                <a:cs typeface="Times New Roman" pitchFamily="18" charset="0"/>
              </a:rPr>
              <a:t>жанындағы интернатының </a:t>
            </a:r>
            <a:r>
              <a:rPr lang="kk-KZ" b="1" dirty="0">
                <a:latin typeface="Times New Roman" pitchFamily="18" charset="0"/>
                <a:cs typeface="Times New Roman" pitchFamily="18" charset="0"/>
              </a:rPr>
              <a:t>жалпы үлгерімі</a:t>
            </a:r>
            <a:endParaRPr lang="ru-RU" sz="1400" dirty="0">
              <a:latin typeface="Times New Roman" pitchFamily="18" charset="0"/>
              <a:cs typeface="Times New Roman" pitchFamily="18" charset="0"/>
            </a:endParaRPr>
          </a:p>
          <a:p>
            <a:r>
              <a:rPr lang="kk-KZ" dirty="0">
                <a:latin typeface="Times New Roman" pitchFamily="18" charset="0"/>
                <a:cs typeface="Times New Roman" pitchFamily="18" charset="0"/>
              </a:rPr>
              <a:t>«Білім туралы» 2007 жылғы 27шілдедегі Қазақстан Республикасы Заңының               5-бабының 14) тармақшасына және Қазақстан Республикасы Білім және ғылым министрінің 2021жылғы 5мамырдағы №203 бұйрығына сәйкес, сондай-ақ меншікті нысанына және ведомствалық бағыныстылығына қарамастан орта білім беру ұйымдарында 2023-2024 оқу жылын  ұйымдасқан түрде аяқтау мақсатында, Қазығұрт ауданының білім  бөлімінің  мемлекеттік мекемесінің 06.10.2023ж.  №29031 бұйрығы негізінде, қорытынды аттестатау өткізудің мынадай мерзімдері бекітілді:</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3507416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9148" y="620688"/>
            <a:ext cx="8568952" cy="5078313"/>
          </a:xfrm>
          <a:prstGeom prst="rect">
            <a:avLst/>
          </a:prstGeom>
        </p:spPr>
        <p:txBody>
          <a:bodyPr wrap="square">
            <a:spAutoFit/>
          </a:bodyPr>
          <a:lstStyle/>
          <a:p>
            <a:pPr algn="ctr"/>
            <a:r>
              <a:rPr lang="kk-KZ" dirty="0">
                <a:latin typeface="Times New Roman" pitchFamily="18" charset="0"/>
                <a:cs typeface="Times New Roman" pitchFamily="18" charset="0"/>
              </a:rPr>
              <a:t>Негізгі орта білімнің жалпы білім беретін оқу бағдарламасын меңгерген                      9-сынып білім алушыларын қорытынды аттестаттау мынадай нысандарда және мынадай мерзімдерде жүргізіледі:</a:t>
            </a:r>
            <a:endParaRPr lang="ru-RU" dirty="0">
              <a:latin typeface="Times New Roman" pitchFamily="18" charset="0"/>
              <a:cs typeface="Times New Roman" pitchFamily="18" charset="0"/>
            </a:endParaRPr>
          </a:p>
          <a:p>
            <a:pPr lvl="0"/>
            <a:r>
              <a:rPr lang="kk-KZ" dirty="0">
                <a:latin typeface="Times New Roman" pitchFamily="18" charset="0"/>
                <a:cs typeface="Times New Roman" pitchFamily="18" charset="0"/>
              </a:rPr>
              <a:t>қазақ тілінде оқытатын мектептер үшін қазақ тілі бойынша эссе түріндегі жазбаша емтихан, гуманитарлық цикл пәндерін тереңдетіп оқытатын мектеп оқушылары үшін жазбаша жұмыс (мақала, әңгіме, эссе) (2024 жылғы 29 мамыр);</a:t>
            </a:r>
            <a:endParaRPr lang="ru-RU" dirty="0" smtClean="0">
              <a:effectLst/>
              <a:latin typeface="Times New Roman" pitchFamily="18" charset="0"/>
              <a:cs typeface="Times New Roman" pitchFamily="18" charset="0"/>
            </a:endParaRPr>
          </a:p>
          <a:p>
            <a:pPr lvl="0"/>
            <a:r>
              <a:rPr lang="kk-KZ" dirty="0">
                <a:latin typeface="Times New Roman" pitchFamily="18" charset="0"/>
                <a:cs typeface="Times New Roman" pitchFamily="18" charset="0"/>
              </a:rPr>
              <a:t>математика (алгебра) бойынша жазбаша емтихан (2024 жылғы  </a:t>
            </a:r>
            <a:r>
              <a:rPr lang="kk-KZ" dirty="0" smtClean="0">
                <a:latin typeface="Times New Roman" pitchFamily="18" charset="0"/>
                <a:cs typeface="Times New Roman" pitchFamily="18" charset="0"/>
              </a:rPr>
              <a:t>3 </a:t>
            </a:r>
            <a:r>
              <a:rPr lang="kk-KZ" dirty="0">
                <a:latin typeface="Times New Roman" pitchFamily="18" charset="0"/>
                <a:cs typeface="Times New Roman" pitchFamily="18" charset="0"/>
              </a:rPr>
              <a:t>маусым);  </a:t>
            </a:r>
            <a:endParaRPr lang="ru-RU" dirty="0" smtClean="0">
              <a:effectLst/>
              <a:latin typeface="Times New Roman" pitchFamily="18" charset="0"/>
              <a:cs typeface="Times New Roman" pitchFamily="18" charset="0"/>
            </a:endParaRPr>
          </a:p>
          <a:p>
            <a:pPr lvl="0"/>
            <a:r>
              <a:rPr lang="kk-KZ" dirty="0">
                <a:latin typeface="Times New Roman" pitchFamily="18" charset="0"/>
                <a:cs typeface="Times New Roman" pitchFamily="18" charset="0"/>
              </a:rPr>
              <a:t>қазақ тілінде оқытатын сыныптардағы орыс тілі мен әдебиеті бойынша жазбаша емтихан (2024 жылғы 6 маусым).</a:t>
            </a:r>
            <a:endParaRPr lang="ru-RU" dirty="0" smtClean="0">
              <a:effectLst/>
              <a:latin typeface="Times New Roman" pitchFamily="18" charset="0"/>
              <a:cs typeface="Times New Roman" pitchFamily="18" charset="0"/>
            </a:endParaRPr>
          </a:p>
          <a:p>
            <a:pPr lvl="0"/>
            <a:r>
              <a:rPr lang="kk-KZ" dirty="0">
                <a:latin typeface="Times New Roman" pitchFamily="18" charset="0"/>
                <a:cs typeface="Times New Roman" pitchFamily="18" charset="0"/>
              </a:rPr>
              <a:t>таңдау пәні бойынша тест жұмыстары жазбаша емтихан (2024 жылғы </a:t>
            </a:r>
            <a:r>
              <a:rPr lang="kk-KZ" dirty="0" smtClean="0">
                <a:latin typeface="Times New Roman" pitchFamily="18" charset="0"/>
                <a:cs typeface="Times New Roman" pitchFamily="18" charset="0"/>
              </a:rPr>
              <a:t>10 </a:t>
            </a:r>
            <a:r>
              <a:rPr lang="kk-KZ" dirty="0">
                <a:latin typeface="Times New Roman" pitchFamily="18" charset="0"/>
                <a:cs typeface="Times New Roman" pitchFamily="18" charset="0"/>
              </a:rPr>
              <a:t>маусым).</a:t>
            </a:r>
            <a:endParaRPr lang="ru-RU" dirty="0" smtClean="0">
              <a:effectLst/>
              <a:latin typeface="Times New Roman" pitchFamily="18" charset="0"/>
              <a:cs typeface="Times New Roman" pitchFamily="18" charset="0"/>
            </a:endParaRPr>
          </a:p>
          <a:p>
            <a:r>
              <a:rPr lang="kk-KZ" dirty="0">
                <a:latin typeface="Times New Roman" pitchFamily="18" charset="0"/>
                <a:cs typeface="Times New Roman" pitchFamily="18" charset="0"/>
              </a:rPr>
              <a:t>2023-2024 оқу жылында 9 сыныпта 115 түлек оқыды. Қорытынды аттестаттауға Қазақстан Республикасы Үкіметінің 2012 жылғы 23 тамыздағы № 1080 қаулысымен бекітілген Орта білім берудің (бастауыш, негізгі орта, жалпы орта білім беру) мемлекеттік жалпыға міндетті стандартының талаптарына сәйкес үлгілік  негізгі  беретін оқу бағдарламаларын меңгерген  114 білім алушы қатысты, денсаулығына байланысты үйде оқытылатын 1 оқушы  №4  педагогикалық кеңесінің қаулысымен босатылды.</a:t>
            </a:r>
            <a:endParaRPr lang="ru-RU" dirty="0">
              <a:latin typeface="Times New Roman" pitchFamily="18" charset="0"/>
              <a:cs typeface="Times New Roman" pitchFamily="18" charset="0"/>
            </a:endParaRPr>
          </a:p>
          <a:p>
            <a:pPr algn="ctr"/>
            <a:r>
              <a:rPr lang="kk-KZ" dirty="0">
                <a:latin typeface="Times New Roman" pitchFamily="18" charset="0"/>
                <a:cs typeface="Times New Roman" pitchFamily="18" charset="0"/>
              </a:rPr>
              <a:t>Қазақ тілі:</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166453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958971928"/>
              </p:ext>
            </p:extLst>
          </p:nvPr>
        </p:nvGraphicFramePr>
        <p:xfrm>
          <a:off x="323529" y="5301208"/>
          <a:ext cx="8496943" cy="1296144"/>
        </p:xfrm>
        <a:graphic>
          <a:graphicData uri="http://schemas.openxmlformats.org/drawingml/2006/table">
            <a:tbl>
              <a:tblPr firstRow="1" firstCol="1" lastRow="1" lastCol="1" bandRow="1" bandCol="1">
                <a:tableStyleId>{5C22544A-7EE6-4342-B048-85BDC9FD1C3A}</a:tableStyleId>
              </a:tblPr>
              <a:tblGrid>
                <a:gridCol w="529491"/>
                <a:gridCol w="1184389"/>
                <a:gridCol w="1269850"/>
                <a:gridCol w="916856"/>
                <a:gridCol w="916856"/>
                <a:gridCol w="918714"/>
                <a:gridCol w="916856"/>
                <a:gridCol w="924288"/>
                <a:gridCol w="919643"/>
              </a:tblGrid>
              <a:tr h="853559">
                <a:tc>
                  <a:txBody>
                    <a:bodyPr/>
                    <a:lstStyle/>
                    <a:p>
                      <a:pPr marL="69850" algn="just">
                        <a:spcAft>
                          <a:spcPts val="0"/>
                        </a:spcAft>
                      </a:pPr>
                      <a:r>
                        <a:rPr lang="en-US" sz="1400" dirty="0">
                          <a:effectLst/>
                          <a:latin typeface="Times New Roman" pitchFamily="18" charset="0"/>
                          <a:cs typeface="Times New Roman" pitchFamily="18" charset="0"/>
                        </a:rPr>
                        <a:t>№</a:t>
                      </a:r>
                      <a:endParaRPr lang="ru-RU" sz="1400" dirty="0">
                        <a:effectLst/>
                        <a:latin typeface="Times New Roman" pitchFamily="18" charset="0"/>
                        <a:cs typeface="Times New Roman" pitchFamily="18" charset="0"/>
                      </a:endParaRPr>
                    </a:p>
                    <a:p>
                      <a:pPr marL="69850" algn="just">
                        <a:spcAft>
                          <a:spcPts val="0"/>
                        </a:spcAft>
                      </a:pPr>
                      <a:r>
                        <a:rPr lang="en-US" sz="1400" dirty="0">
                          <a:effectLst/>
                          <a:latin typeface="Times New Roman" pitchFamily="18" charset="0"/>
                          <a:cs typeface="Times New Roman" pitchFamily="18" charset="0"/>
                        </a:rPr>
                        <a:t> </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жалпы оқушы</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қатысқаны</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«5»</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«4»</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«3»</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«2»</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үлгерімі </a:t>
                      </a:r>
                      <a:r>
                        <a:rPr lang="en-US" sz="1400" dirty="0">
                          <a:effectLst/>
                          <a:latin typeface="Times New Roman" pitchFamily="18" charset="0"/>
                          <a:cs typeface="Times New Roman" pitchFamily="18" charset="0"/>
                        </a:rPr>
                        <a:t>%</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білім сапа </a:t>
                      </a:r>
                      <a:r>
                        <a:rPr lang="en-US" sz="1400" dirty="0">
                          <a:effectLst/>
                          <a:latin typeface="Times New Roman" pitchFamily="18" charset="0"/>
                          <a:cs typeface="Times New Roman" pitchFamily="18" charset="0"/>
                        </a:rPr>
                        <a:t>%</a:t>
                      </a:r>
                      <a:endParaRPr lang="ru-RU" sz="1400" dirty="0">
                        <a:effectLst/>
                        <a:latin typeface="Times New Roman" pitchFamily="18" charset="0"/>
                        <a:ea typeface="Segoe UI"/>
                        <a:cs typeface="Times New Roman" pitchFamily="18" charset="0"/>
                      </a:endParaRPr>
                    </a:p>
                  </a:txBody>
                  <a:tcPr marL="0" marR="0" marT="0" marB="0"/>
                </a:tc>
              </a:tr>
              <a:tr h="442585">
                <a:tc>
                  <a:txBody>
                    <a:bodyPr/>
                    <a:lstStyle/>
                    <a:p>
                      <a:pPr marL="69850" algn="just">
                        <a:spcAft>
                          <a:spcPts val="0"/>
                        </a:spcAft>
                      </a:pPr>
                      <a:r>
                        <a:rPr lang="en-US" sz="1400">
                          <a:effectLst/>
                          <a:latin typeface="Times New Roman" pitchFamily="18" charset="0"/>
                          <a:cs typeface="Times New Roman" pitchFamily="18" charset="0"/>
                        </a:rPr>
                        <a:t>1</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115</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11</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28</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48</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38</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a:effectLst/>
                          <a:latin typeface="Times New Roman" pitchFamily="18" charset="0"/>
                          <a:cs typeface="Times New Roman" pitchFamily="18" charset="0"/>
                        </a:rPr>
                        <a:t>100</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66,6</a:t>
                      </a:r>
                      <a:endParaRPr lang="ru-RU" sz="1400" dirty="0">
                        <a:effectLst/>
                        <a:latin typeface="Times New Roman" pitchFamily="18" charset="0"/>
                        <a:ea typeface="Segoe UI"/>
                        <a:cs typeface="Times New Roman" pitchFamily="18" charset="0"/>
                      </a:endParaRPr>
                    </a:p>
                  </a:txBody>
                  <a:tcPr marL="0" marR="0" marT="0" marB="0"/>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2941685425"/>
              </p:ext>
            </p:extLst>
          </p:nvPr>
        </p:nvGraphicFramePr>
        <p:xfrm>
          <a:off x="283835" y="3053545"/>
          <a:ext cx="8568952" cy="1041479"/>
        </p:xfrm>
        <a:graphic>
          <a:graphicData uri="http://schemas.openxmlformats.org/drawingml/2006/table">
            <a:tbl>
              <a:tblPr firstRow="1" firstCol="1" lastRow="1" lastCol="1" bandRow="1" bandCol="1">
                <a:tableStyleId>{5C22544A-7EE6-4342-B048-85BDC9FD1C3A}</a:tableStyleId>
              </a:tblPr>
              <a:tblGrid>
                <a:gridCol w="533978"/>
                <a:gridCol w="1194426"/>
                <a:gridCol w="1280612"/>
                <a:gridCol w="924626"/>
                <a:gridCol w="924626"/>
                <a:gridCol w="926500"/>
                <a:gridCol w="924626"/>
                <a:gridCol w="932121"/>
                <a:gridCol w="927437"/>
              </a:tblGrid>
              <a:tr h="694319">
                <a:tc>
                  <a:txBody>
                    <a:bodyPr/>
                    <a:lstStyle/>
                    <a:p>
                      <a:pPr marL="69850" algn="just">
                        <a:spcAft>
                          <a:spcPts val="0"/>
                        </a:spcAft>
                      </a:pPr>
                      <a:r>
                        <a:rPr lang="ru-RU" sz="1400" dirty="0">
                          <a:effectLst/>
                          <a:latin typeface="Times New Roman" pitchFamily="18" charset="0"/>
                          <a:cs typeface="Times New Roman" pitchFamily="18" charset="0"/>
                        </a:rPr>
                        <a:t>№</a:t>
                      </a:r>
                      <a:endParaRPr lang="ru-RU" sz="1100" dirty="0">
                        <a:effectLst/>
                        <a:latin typeface="Times New Roman" pitchFamily="18" charset="0"/>
                        <a:cs typeface="Times New Roman" pitchFamily="18" charset="0"/>
                      </a:endParaRPr>
                    </a:p>
                    <a:p>
                      <a:pPr marL="69850" algn="just">
                        <a:spcAft>
                          <a:spcPts val="0"/>
                        </a:spcAft>
                      </a:pPr>
                      <a:r>
                        <a:rPr lang="ru-RU" sz="1400" dirty="0">
                          <a:effectLst/>
                          <a:latin typeface="Times New Roman" pitchFamily="18" charset="0"/>
                          <a:cs typeface="Times New Roman" pitchFamily="18" charset="0"/>
                        </a:rPr>
                        <a:t> </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жалпы оқушы</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қатысқаны</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ru-RU" sz="1400" dirty="0">
                          <a:effectLst/>
                          <a:latin typeface="Times New Roman" pitchFamily="18" charset="0"/>
                          <a:cs typeface="Times New Roman" pitchFamily="18" charset="0"/>
                        </a:rPr>
                        <a:t>«5»</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ru-RU" sz="1400" dirty="0">
                          <a:effectLst/>
                          <a:latin typeface="Times New Roman" pitchFamily="18" charset="0"/>
                          <a:cs typeface="Times New Roman" pitchFamily="18" charset="0"/>
                        </a:rPr>
                        <a:t>«4»</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ru-RU" sz="1400">
                          <a:effectLst/>
                          <a:latin typeface="Times New Roman" pitchFamily="18" charset="0"/>
                          <a:cs typeface="Times New Roman" pitchFamily="18" charset="0"/>
                        </a:rPr>
                        <a:t>«3»</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ru-RU" sz="1400">
                          <a:effectLst/>
                          <a:latin typeface="Times New Roman" pitchFamily="18" charset="0"/>
                          <a:cs typeface="Times New Roman" pitchFamily="18" charset="0"/>
                        </a:rPr>
                        <a:t>«2»</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үлгерімі </a:t>
                      </a:r>
                      <a:r>
                        <a:rPr lang="ru-RU" sz="1400" dirty="0">
                          <a:effectLst/>
                          <a:latin typeface="Times New Roman" pitchFamily="18" charset="0"/>
                          <a:cs typeface="Times New Roman" pitchFamily="18" charset="0"/>
                        </a:rPr>
                        <a:t>%</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білім сапа </a:t>
                      </a:r>
                      <a:r>
                        <a:rPr lang="ru-RU" sz="1400" dirty="0">
                          <a:effectLst/>
                          <a:latin typeface="Times New Roman" pitchFamily="18" charset="0"/>
                          <a:cs typeface="Times New Roman" pitchFamily="18" charset="0"/>
                        </a:rPr>
                        <a:t>%</a:t>
                      </a:r>
                      <a:endParaRPr lang="ru-RU" sz="1100" dirty="0">
                        <a:effectLst/>
                        <a:latin typeface="Times New Roman" pitchFamily="18" charset="0"/>
                        <a:ea typeface="Segoe UI"/>
                        <a:cs typeface="Times New Roman" pitchFamily="18" charset="0"/>
                      </a:endParaRPr>
                    </a:p>
                  </a:txBody>
                  <a:tcPr marL="0" marR="0" marT="0" marB="0"/>
                </a:tc>
              </a:tr>
              <a:tr h="347160">
                <a:tc>
                  <a:txBody>
                    <a:bodyPr/>
                    <a:lstStyle/>
                    <a:p>
                      <a:pPr marL="69850" algn="just">
                        <a:spcAft>
                          <a:spcPts val="0"/>
                        </a:spcAft>
                      </a:pPr>
                      <a:r>
                        <a:rPr lang="ru-RU" sz="1400">
                          <a:effectLst/>
                          <a:latin typeface="Times New Roman" pitchFamily="18" charset="0"/>
                          <a:cs typeface="Times New Roman" pitchFamily="18" charset="0"/>
                        </a:rPr>
                        <a:t>1</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115</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114</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21</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45</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48</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100</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57,8</a:t>
                      </a:r>
                      <a:endParaRPr lang="ru-RU" sz="1100" dirty="0">
                        <a:effectLst/>
                        <a:latin typeface="Times New Roman" pitchFamily="18" charset="0"/>
                        <a:ea typeface="Segoe UI"/>
                        <a:cs typeface="Times New Roman" pitchFamily="18" charset="0"/>
                      </a:endParaRPr>
                    </a:p>
                  </a:txBody>
                  <a:tcPr marL="0" marR="0" marT="0" marB="0"/>
                </a:tc>
              </a:tr>
            </a:tbl>
          </a:graphicData>
        </a:graphic>
      </p:graphicFrame>
      <p:graphicFrame>
        <p:nvGraphicFramePr>
          <p:cNvPr id="9" name="Таблица 8"/>
          <p:cNvGraphicFramePr>
            <a:graphicFrameLocks noGrp="1"/>
          </p:cNvGraphicFramePr>
          <p:nvPr>
            <p:extLst>
              <p:ext uri="{D42A27DB-BD31-4B8C-83A1-F6EECF244321}">
                <p14:modId xmlns:p14="http://schemas.microsoft.com/office/powerpoint/2010/main" val="1866401821"/>
              </p:ext>
            </p:extLst>
          </p:nvPr>
        </p:nvGraphicFramePr>
        <p:xfrm>
          <a:off x="323528" y="476672"/>
          <a:ext cx="8496943" cy="1080120"/>
        </p:xfrm>
        <a:graphic>
          <a:graphicData uri="http://schemas.openxmlformats.org/drawingml/2006/table">
            <a:tbl>
              <a:tblPr firstRow="1" firstCol="1" lastRow="1" lastCol="1" bandRow="1" bandCol="1">
                <a:tableStyleId>{5C22544A-7EE6-4342-B048-85BDC9FD1C3A}</a:tableStyleId>
              </a:tblPr>
              <a:tblGrid>
                <a:gridCol w="529491"/>
                <a:gridCol w="1184389"/>
                <a:gridCol w="1269850"/>
                <a:gridCol w="916856"/>
                <a:gridCol w="916856"/>
                <a:gridCol w="918714"/>
                <a:gridCol w="916856"/>
                <a:gridCol w="924288"/>
                <a:gridCol w="919643"/>
              </a:tblGrid>
              <a:tr h="720080">
                <a:tc>
                  <a:txBody>
                    <a:bodyPr/>
                    <a:lstStyle/>
                    <a:p>
                      <a:pPr marL="69850" algn="just">
                        <a:spcAft>
                          <a:spcPts val="0"/>
                        </a:spcAft>
                      </a:pPr>
                      <a:r>
                        <a:rPr lang="en-US" sz="1400" dirty="0">
                          <a:effectLst/>
                          <a:latin typeface="Times New Roman" pitchFamily="18" charset="0"/>
                          <a:cs typeface="Times New Roman" pitchFamily="18" charset="0"/>
                        </a:rPr>
                        <a:t>№</a:t>
                      </a:r>
                      <a:endParaRPr lang="ru-RU" sz="1400" dirty="0">
                        <a:effectLst/>
                        <a:latin typeface="Times New Roman" pitchFamily="18" charset="0"/>
                        <a:cs typeface="Times New Roman" pitchFamily="18" charset="0"/>
                      </a:endParaRPr>
                    </a:p>
                    <a:p>
                      <a:pPr marL="69850" algn="just">
                        <a:spcAft>
                          <a:spcPts val="0"/>
                        </a:spcAft>
                      </a:pPr>
                      <a:r>
                        <a:rPr lang="en-US" sz="1400" dirty="0">
                          <a:effectLst/>
                          <a:latin typeface="Times New Roman" pitchFamily="18" charset="0"/>
                          <a:cs typeface="Times New Roman" pitchFamily="18" charset="0"/>
                        </a:rPr>
                        <a:t> </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жалпы оқушы</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қатысқаны</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«5»</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«4»</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«3»</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«2»</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үлгерімі </a:t>
                      </a:r>
                      <a:r>
                        <a:rPr lang="en-US" sz="1400" dirty="0">
                          <a:effectLst/>
                          <a:latin typeface="Times New Roman" pitchFamily="18" charset="0"/>
                          <a:cs typeface="Times New Roman" pitchFamily="18" charset="0"/>
                        </a:rPr>
                        <a:t>%</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білім сапа </a:t>
                      </a:r>
                      <a:r>
                        <a:rPr lang="en-US" sz="1400">
                          <a:effectLst/>
                          <a:latin typeface="Times New Roman" pitchFamily="18" charset="0"/>
                          <a:cs typeface="Times New Roman" pitchFamily="18" charset="0"/>
                        </a:rPr>
                        <a:t>%</a:t>
                      </a:r>
                      <a:endParaRPr lang="ru-RU" sz="1400">
                        <a:effectLst/>
                        <a:latin typeface="Times New Roman" pitchFamily="18" charset="0"/>
                        <a:ea typeface="Segoe UI"/>
                        <a:cs typeface="Times New Roman" pitchFamily="18" charset="0"/>
                      </a:endParaRPr>
                    </a:p>
                  </a:txBody>
                  <a:tcPr marL="0" marR="0" marT="0" marB="0"/>
                </a:tc>
              </a:tr>
              <a:tr h="360040">
                <a:tc>
                  <a:txBody>
                    <a:bodyPr/>
                    <a:lstStyle/>
                    <a:p>
                      <a:pPr marL="69850" algn="just">
                        <a:spcAft>
                          <a:spcPts val="0"/>
                        </a:spcAft>
                      </a:pPr>
                      <a:r>
                        <a:rPr lang="en-US" sz="1400">
                          <a:effectLst/>
                          <a:latin typeface="Times New Roman" pitchFamily="18" charset="0"/>
                          <a:cs typeface="Times New Roman" pitchFamily="18" charset="0"/>
                        </a:rPr>
                        <a:t>1</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115</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11</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28</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48</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38</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100</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66,6</a:t>
                      </a:r>
                      <a:endParaRPr lang="ru-RU" sz="1400" dirty="0">
                        <a:effectLst/>
                        <a:latin typeface="Times New Roman" pitchFamily="18" charset="0"/>
                        <a:ea typeface="Segoe UI"/>
                        <a:cs typeface="Times New Roman" pitchFamily="18" charset="0"/>
                      </a:endParaRPr>
                    </a:p>
                  </a:txBody>
                  <a:tcPr marL="0" marR="0" marT="0" marB="0"/>
                </a:tc>
              </a:tr>
            </a:tbl>
          </a:graphicData>
        </a:graphic>
      </p:graphicFrame>
      <p:sp>
        <p:nvSpPr>
          <p:cNvPr id="10" name="Прямоугольник 9"/>
          <p:cNvSpPr/>
          <p:nvPr/>
        </p:nvSpPr>
        <p:spPr>
          <a:xfrm>
            <a:off x="272325" y="1772816"/>
            <a:ext cx="8568952" cy="1200329"/>
          </a:xfrm>
          <a:prstGeom prst="rect">
            <a:avLst/>
          </a:prstGeom>
        </p:spPr>
        <p:txBody>
          <a:bodyPr wrap="square">
            <a:spAutoFit/>
          </a:bodyPr>
          <a:lstStyle/>
          <a:p>
            <a:r>
              <a:rPr lang="kk-KZ" dirty="0">
                <a:latin typeface="Times New Roman" pitchFamily="18" charset="0"/>
                <a:cs typeface="Times New Roman" pitchFamily="18" charset="0"/>
              </a:rPr>
              <a:t>2023-2024 оқу жылындағы оқу үлгерімін қорытынды аттестаттау нәтижелерімен салыстыра отырып, қорытынды аттестаттауда қазақ тілі бойынша   2% - ға жоғарылағаның атап өткен жөн. Үлгерім көрсеткіші 100 %.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Математика (алгебра):</a:t>
            </a:r>
            <a:endParaRPr lang="ru-RU" dirty="0">
              <a:latin typeface="Times New Roman" pitchFamily="18" charset="0"/>
              <a:cs typeface="Times New Roman" pitchFamily="18" charset="0"/>
            </a:endParaRPr>
          </a:p>
        </p:txBody>
      </p:sp>
      <p:sp>
        <p:nvSpPr>
          <p:cNvPr id="11" name="Прямоугольник 10"/>
          <p:cNvSpPr/>
          <p:nvPr/>
        </p:nvSpPr>
        <p:spPr>
          <a:xfrm>
            <a:off x="259849" y="4095024"/>
            <a:ext cx="8568952" cy="1200329"/>
          </a:xfrm>
          <a:prstGeom prst="rect">
            <a:avLst/>
          </a:prstGeom>
        </p:spPr>
        <p:txBody>
          <a:bodyPr wrap="square">
            <a:spAutoFit/>
          </a:bodyPr>
          <a:lstStyle/>
          <a:p>
            <a:pPr algn="just"/>
            <a:r>
              <a:rPr lang="kk-KZ" dirty="0">
                <a:latin typeface="Times New Roman" pitchFamily="18" charset="0"/>
                <a:cs typeface="Times New Roman" pitchFamily="18" charset="0"/>
              </a:rPr>
              <a:t>Оқу жылының қорытындысы бойынша аттестаттаудың қорытындыларын  салыстырғанда математика пәнінен динамикада 3% - ға жоғарылаған. Үлгерім көрсеткіші 100 %.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Орыс тілі:</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059798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404664"/>
            <a:ext cx="8640960" cy="1200329"/>
          </a:xfrm>
          <a:prstGeom prst="rect">
            <a:avLst/>
          </a:prstGeom>
        </p:spPr>
        <p:txBody>
          <a:bodyPr wrap="square">
            <a:spAutoFit/>
          </a:bodyPr>
          <a:lstStyle/>
          <a:p>
            <a:pPr algn="just"/>
            <a:r>
              <a:rPr lang="kk-KZ" dirty="0">
                <a:latin typeface="Times New Roman" pitchFamily="18" charset="0"/>
                <a:cs typeface="Times New Roman" pitchFamily="18" charset="0"/>
              </a:rPr>
              <a:t>Оқу жылының қорытындысы бойынша аттестаттаудың қорытындыларын  салыстырғанда орыс тілі пәнінен динамикада 2% - ға жоғарылаған. Үлгерім көрсеткіші 100 %.</a:t>
            </a:r>
            <a:endParaRPr lang="ru-RU" dirty="0">
              <a:latin typeface="Times New Roman" pitchFamily="18" charset="0"/>
              <a:cs typeface="Times New Roman" pitchFamily="18" charset="0"/>
            </a:endParaRPr>
          </a:p>
          <a:p>
            <a:pPr algn="just"/>
            <a:r>
              <a:rPr lang="kk-KZ" dirty="0">
                <a:latin typeface="Times New Roman" pitchFamily="18" charset="0"/>
                <a:cs typeface="Times New Roman" pitchFamily="18" charset="0"/>
              </a:rPr>
              <a:t>Биология:</a:t>
            </a:r>
            <a:endParaRPr lang="ru-RU" dirty="0">
              <a:latin typeface="Times New Roman" pitchFamily="18" charset="0"/>
              <a:cs typeface="Times New Roman"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692197168"/>
              </p:ext>
            </p:extLst>
          </p:nvPr>
        </p:nvGraphicFramePr>
        <p:xfrm>
          <a:off x="259350" y="1604993"/>
          <a:ext cx="8640959" cy="887903"/>
        </p:xfrm>
        <a:graphic>
          <a:graphicData uri="http://schemas.openxmlformats.org/drawingml/2006/table">
            <a:tbl>
              <a:tblPr firstRow="1" firstCol="1" lastRow="1" lastCol="1" bandRow="1" bandCol="1">
                <a:tableStyleId>{5C22544A-7EE6-4342-B048-85BDC9FD1C3A}</a:tableStyleId>
              </a:tblPr>
              <a:tblGrid>
                <a:gridCol w="538466"/>
                <a:gridCol w="1204463"/>
                <a:gridCol w="1291373"/>
                <a:gridCol w="932396"/>
                <a:gridCol w="932396"/>
                <a:gridCol w="934285"/>
                <a:gridCol w="932396"/>
                <a:gridCol w="939954"/>
                <a:gridCol w="935230"/>
              </a:tblGrid>
              <a:tr h="591935">
                <a:tc>
                  <a:txBody>
                    <a:bodyPr/>
                    <a:lstStyle/>
                    <a:p>
                      <a:pPr marL="69850" algn="just">
                        <a:spcAft>
                          <a:spcPts val="0"/>
                        </a:spcAft>
                      </a:pPr>
                      <a:r>
                        <a:rPr lang="en-US" sz="1400" dirty="0">
                          <a:effectLst/>
                        </a:rPr>
                        <a:t>№</a:t>
                      </a:r>
                      <a:endParaRPr lang="ru-RU" sz="1400" dirty="0">
                        <a:effectLst/>
                      </a:endParaRPr>
                    </a:p>
                    <a:p>
                      <a:pPr marL="69850" algn="just">
                        <a:spcAft>
                          <a:spcPts val="0"/>
                        </a:spcAft>
                      </a:pPr>
                      <a:r>
                        <a:rPr lang="en-US" sz="1400" dirty="0">
                          <a:effectLst/>
                        </a:rPr>
                        <a:t> </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kk-KZ" sz="1400" dirty="0">
                          <a:effectLst/>
                        </a:rPr>
                        <a:t>жалпы оқушы</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kk-KZ" sz="1400" dirty="0">
                          <a:effectLst/>
                        </a:rPr>
                        <a:t>қатысқаны</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en-US" sz="1400" dirty="0">
                          <a:effectLst/>
                        </a:rPr>
                        <a:t>«5»</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en-US" sz="1400" dirty="0">
                          <a:effectLst/>
                        </a:rPr>
                        <a:t>«4»</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en-US" sz="1400" dirty="0">
                          <a:effectLst/>
                        </a:rPr>
                        <a:t>«3»</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en-US" sz="1400" dirty="0">
                          <a:effectLst/>
                        </a:rPr>
                        <a:t>«2»</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kk-KZ" sz="1400">
                          <a:effectLst/>
                        </a:rPr>
                        <a:t>үлгерімі </a:t>
                      </a:r>
                      <a:r>
                        <a:rPr lang="en-US" sz="1400">
                          <a:effectLst/>
                        </a:rPr>
                        <a:t>%</a:t>
                      </a:r>
                      <a:endParaRPr lang="ru-RU" sz="1400">
                        <a:effectLst/>
                        <a:latin typeface="Segoe UI"/>
                        <a:ea typeface="Segoe UI"/>
                        <a:cs typeface="Times New Roman"/>
                      </a:endParaRPr>
                    </a:p>
                  </a:txBody>
                  <a:tcPr marL="0" marR="0" marT="0" marB="0"/>
                </a:tc>
                <a:tc>
                  <a:txBody>
                    <a:bodyPr/>
                    <a:lstStyle/>
                    <a:p>
                      <a:pPr marL="69850" algn="ctr">
                        <a:spcAft>
                          <a:spcPts val="0"/>
                        </a:spcAft>
                      </a:pPr>
                      <a:r>
                        <a:rPr lang="kk-KZ" sz="1400">
                          <a:effectLst/>
                        </a:rPr>
                        <a:t>білім сапа </a:t>
                      </a:r>
                      <a:r>
                        <a:rPr lang="en-US" sz="1400">
                          <a:effectLst/>
                        </a:rPr>
                        <a:t>%</a:t>
                      </a:r>
                      <a:endParaRPr lang="ru-RU" sz="1400">
                        <a:effectLst/>
                        <a:latin typeface="Segoe UI"/>
                        <a:ea typeface="Segoe UI"/>
                        <a:cs typeface="Times New Roman"/>
                      </a:endParaRPr>
                    </a:p>
                  </a:txBody>
                  <a:tcPr marL="0" marR="0" marT="0" marB="0"/>
                </a:tc>
              </a:tr>
              <a:tr h="295968">
                <a:tc>
                  <a:txBody>
                    <a:bodyPr/>
                    <a:lstStyle/>
                    <a:p>
                      <a:pPr marL="69850" algn="just">
                        <a:spcAft>
                          <a:spcPts val="0"/>
                        </a:spcAft>
                      </a:pPr>
                      <a:r>
                        <a:rPr lang="en-US" sz="1400">
                          <a:effectLst/>
                        </a:rPr>
                        <a:t>1</a:t>
                      </a:r>
                      <a:endParaRPr lang="ru-RU" sz="1400">
                        <a:effectLst/>
                        <a:latin typeface="Segoe UI"/>
                        <a:ea typeface="Segoe UI"/>
                        <a:cs typeface="Times New Roman"/>
                      </a:endParaRPr>
                    </a:p>
                  </a:txBody>
                  <a:tcPr marL="0" marR="0" marT="0" marB="0"/>
                </a:tc>
                <a:tc>
                  <a:txBody>
                    <a:bodyPr/>
                    <a:lstStyle/>
                    <a:p>
                      <a:pPr marL="69850" algn="ctr">
                        <a:spcAft>
                          <a:spcPts val="0"/>
                        </a:spcAft>
                      </a:pPr>
                      <a:r>
                        <a:rPr lang="kk-KZ" sz="1400">
                          <a:effectLst/>
                        </a:rPr>
                        <a:t>115</a:t>
                      </a:r>
                      <a:endParaRPr lang="ru-RU" sz="1400">
                        <a:effectLst/>
                        <a:latin typeface="Segoe UI"/>
                        <a:ea typeface="Segoe UI"/>
                        <a:cs typeface="Times New Roman"/>
                      </a:endParaRPr>
                    </a:p>
                  </a:txBody>
                  <a:tcPr marL="0" marR="0" marT="0" marB="0"/>
                </a:tc>
                <a:tc>
                  <a:txBody>
                    <a:bodyPr/>
                    <a:lstStyle/>
                    <a:p>
                      <a:pPr marL="69850" algn="ctr">
                        <a:spcAft>
                          <a:spcPts val="0"/>
                        </a:spcAft>
                      </a:pPr>
                      <a:r>
                        <a:rPr lang="kk-KZ" sz="1400" dirty="0">
                          <a:effectLst/>
                        </a:rPr>
                        <a:t>114</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kk-KZ" sz="1400" dirty="0">
                          <a:effectLst/>
                        </a:rPr>
                        <a:t>32</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kk-KZ" sz="1400" dirty="0">
                          <a:effectLst/>
                        </a:rPr>
                        <a:t>55</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kk-KZ" sz="1400" dirty="0">
                          <a:effectLst/>
                        </a:rPr>
                        <a:t>27</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kk-KZ" sz="1400" dirty="0">
                          <a:effectLst/>
                        </a:rPr>
                        <a:t>-</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en-US" sz="1400" dirty="0">
                          <a:effectLst/>
                        </a:rPr>
                        <a:t>100</a:t>
                      </a:r>
                      <a:endParaRPr lang="ru-RU" sz="1400" dirty="0">
                        <a:effectLst/>
                        <a:latin typeface="Segoe UI"/>
                        <a:ea typeface="Segoe UI"/>
                        <a:cs typeface="Times New Roman"/>
                      </a:endParaRPr>
                    </a:p>
                  </a:txBody>
                  <a:tcPr marL="0" marR="0" marT="0" marB="0"/>
                </a:tc>
                <a:tc>
                  <a:txBody>
                    <a:bodyPr/>
                    <a:lstStyle/>
                    <a:p>
                      <a:pPr marL="69850" algn="ctr">
                        <a:spcAft>
                          <a:spcPts val="0"/>
                        </a:spcAft>
                      </a:pPr>
                      <a:r>
                        <a:rPr lang="kk-KZ" sz="1400" dirty="0">
                          <a:effectLst/>
                        </a:rPr>
                        <a:t>76,3</a:t>
                      </a:r>
                      <a:endParaRPr lang="ru-RU" sz="1400" dirty="0">
                        <a:effectLst/>
                        <a:latin typeface="Segoe UI"/>
                        <a:ea typeface="Segoe UI"/>
                        <a:cs typeface="Times New Roman"/>
                      </a:endParaRPr>
                    </a:p>
                  </a:txBody>
                  <a:tcPr marL="0" marR="0" marT="0" marB="0"/>
                </a:tc>
              </a:tr>
            </a:tbl>
          </a:graphicData>
        </a:graphic>
      </p:graphicFrame>
      <p:sp>
        <p:nvSpPr>
          <p:cNvPr id="6" name="Прямоугольник 5"/>
          <p:cNvSpPr/>
          <p:nvPr/>
        </p:nvSpPr>
        <p:spPr>
          <a:xfrm>
            <a:off x="251520" y="2780928"/>
            <a:ext cx="8640960" cy="3416320"/>
          </a:xfrm>
          <a:prstGeom prst="rect">
            <a:avLst/>
          </a:prstGeom>
        </p:spPr>
        <p:txBody>
          <a:bodyPr wrap="square">
            <a:spAutoFit/>
          </a:bodyPr>
          <a:lstStyle/>
          <a:p>
            <a:r>
              <a:rPr lang="kk-KZ" dirty="0" smtClean="0">
                <a:latin typeface="Times New Roman" pitchFamily="18" charset="0"/>
                <a:cs typeface="Times New Roman" pitchFamily="18" charset="0"/>
              </a:rPr>
              <a:t>         Оқу </a:t>
            </a:r>
            <a:r>
              <a:rPr lang="kk-KZ" dirty="0">
                <a:latin typeface="Times New Roman" pitchFamily="18" charset="0"/>
                <a:cs typeface="Times New Roman" pitchFamily="18" charset="0"/>
              </a:rPr>
              <a:t>жылының қорытындысы бойынша аттестаттаудың қорытындыларын  салыстырғанда биология пәнінен  динамикада 6% - ға жоғарылаған. Үлгерім көрсеткіші 100 %</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        Жалпы </a:t>
            </a:r>
            <a:r>
              <a:rPr lang="kk-KZ" dirty="0">
                <a:latin typeface="Times New Roman" pitchFamily="18" charset="0"/>
                <a:cs typeface="Times New Roman" pitchFamily="18" charset="0"/>
              </a:rPr>
              <a:t>орта білімнің жалпы білім беретін оқу бағдарламасын меңгерген 11-сынып білім алушыларын қорытынды аттестаттау мынадай нысандарда және мынадай мерзімдерде жүргізіледі:</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1) қазақ тілі және орыс тілі (оқыту тілі) бойынша  жазбаша емтихан  2024 жыл                    28 мамыр;</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2) алгебра және анализ бастамаларынан жазбаша емтихан 2024 жыл 31 мамыр;  </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3</a:t>
            </a:r>
            <a:r>
              <a:rPr lang="kk-KZ" dirty="0">
                <a:latin typeface="Times New Roman" pitchFamily="18" charset="0"/>
                <a:cs typeface="Times New Roman" pitchFamily="18" charset="0"/>
              </a:rPr>
              <a:t>) Қазақстан тарихынан ауызша емтихан 2024 жыл 4 маусым;</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4</a:t>
            </a:r>
            <a:r>
              <a:rPr lang="kk-KZ" dirty="0">
                <a:latin typeface="Times New Roman" pitchFamily="18" charset="0"/>
                <a:cs typeface="Times New Roman" pitchFamily="18" charset="0"/>
              </a:rPr>
              <a:t>) қазақ тілінде оқытатын сыныптарда орыс тілі мен әдебиеті, орыс тілінде оқытылатын сыныптарда қазақ тілі және әдебиеті  бойынша жазбаша </a:t>
            </a:r>
            <a:r>
              <a:rPr lang="kk-KZ" dirty="0" smtClean="0">
                <a:latin typeface="Times New Roman" pitchFamily="18" charset="0"/>
                <a:cs typeface="Times New Roman" pitchFamily="18" charset="0"/>
              </a:rPr>
              <a:t>емтихан</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316936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332656"/>
            <a:ext cx="8568952" cy="2308324"/>
          </a:xfrm>
          <a:prstGeom prst="rect">
            <a:avLst/>
          </a:prstGeom>
        </p:spPr>
        <p:txBody>
          <a:bodyPr wrap="square">
            <a:spAutoFit/>
          </a:bodyPr>
          <a:lstStyle/>
          <a:p>
            <a:r>
              <a:rPr lang="kk-KZ" dirty="0">
                <a:latin typeface="Times New Roman" pitchFamily="18" charset="0"/>
                <a:cs typeface="Times New Roman" pitchFamily="18" charset="0"/>
              </a:rPr>
              <a:t>2024 жылғы 7 маусым.</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5) таңдау пәні бойынша  жазбаша емтихан 2024 жылғы 11 маусым).</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2023-2024 оқу жылында 11 сыныпта  83 түлек оқыды. Қорытынды аттестаттауға Қазақстан Республикасы Үкіметінің 2012 жылғы 23 тамыздағы № 1080 қаулысымен бекітілген Орта білім берудің (бастауыш, негізгі орта, жалпы орта білім беру) мемлекеттік жалпыға міндетті стандартының талаптарына сәйкес үлгілік  жалпы  беретін оқу бағдарламаларын меңгерген  83 білім алушы қатысты.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Қазақ тілі:</a:t>
            </a:r>
            <a:endParaRPr lang="ru-RU" dirty="0">
              <a:latin typeface="Times New Roman" pitchFamily="18" charset="0"/>
              <a:cs typeface="Times New Roman"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733196222"/>
              </p:ext>
            </p:extLst>
          </p:nvPr>
        </p:nvGraphicFramePr>
        <p:xfrm>
          <a:off x="262064" y="2640980"/>
          <a:ext cx="8486399" cy="860028"/>
        </p:xfrm>
        <a:graphic>
          <a:graphicData uri="http://schemas.openxmlformats.org/drawingml/2006/table">
            <a:tbl>
              <a:tblPr firstRow="1" firstCol="1" lastRow="1" lastCol="1" bandRow="1" bandCol="1">
                <a:tableStyleId>{5C22544A-7EE6-4342-B048-85BDC9FD1C3A}</a:tableStyleId>
              </a:tblPr>
              <a:tblGrid>
                <a:gridCol w="528834"/>
                <a:gridCol w="1182919"/>
                <a:gridCol w="1268275"/>
                <a:gridCol w="915718"/>
                <a:gridCol w="915718"/>
                <a:gridCol w="917574"/>
                <a:gridCol w="915718"/>
                <a:gridCol w="923141"/>
                <a:gridCol w="918502"/>
              </a:tblGrid>
              <a:tr h="573352">
                <a:tc>
                  <a:txBody>
                    <a:bodyPr/>
                    <a:lstStyle/>
                    <a:p>
                      <a:pPr marL="69850" algn="just">
                        <a:spcAft>
                          <a:spcPts val="0"/>
                        </a:spcAft>
                      </a:pPr>
                      <a:r>
                        <a:rPr lang="en-US" sz="1400" dirty="0">
                          <a:effectLst/>
                          <a:latin typeface="Times New Roman" pitchFamily="18" charset="0"/>
                          <a:cs typeface="Times New Roman" pitchFamily="18" charset="0"/>
                        </a:rPr>
                        <a:t>№</a:t>
                      </a:r>
                      <a:endParaRPr lang="ru-RU" sz="1100" dirty="0">
                        <a:effectLst/>
                        <a:latin typeface="Times New Roman" pitchFamily="18" charset="0"/>
                        <a:cs typeface="Times New Roman" pitchFamily="18" charset="0"/>
                      </a:endParaRPr>
                    </a:p>
                    <a:p>
                      <a:pPr marL="69850" algn="just">
                        <a:spcAft>
                          <a:spcPts val="0"/>
                        </a:spcAft>
                      </a:pPr>
                      <a:r>
                        <a:rPr lang="en-US" sz="1400" dirty="0">
                          <a:effectLst/>
                          <a:latin typeface="Times New Roman" pitchFamily="18" charset="0"/>
                          <a:cs typeface="Times New Roman" pitchFamily="18" charset="0"/>
                        </a:rPr>
                        <a:t> </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жалпы оқушы</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қатысқаны</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«5»</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«4»</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«3»</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«2»</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үлгерімі </a:t>
                      </a:r>
                      <a:r>
                        <a:rPr lang="en-US" sz="1400" dirty="0">
                          <a:effectLst/>
                          <a:latin typeface="Times New Roman" pitchFamily="18" charset="0"/>
                          <a:cs typeface="Times New Roman" pitchFamily="18" charset="0"/>
                        </a:rPr>
                        <a:t>%</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білім сапа </a:t>
                      </a:r>
                      <a:r>
                        <a:rPr lang="en-US" sz="1400" dirty="0">
                          <a:effectLst/>
                          <a:latin typeface="Times New Roman" pitchFamily="18" charset="0"/>
                          <a:cs typeface="Times New Roman" pitchFamily="18" charset="0"/>
                        </a:rPr>
                        <a:t>%</a:t>
                      </a:r>
                      <a:endParaRPr lang="ru-RU" sz="1100" dirty="0">
                        <a:effectLst/>
                        <a:latin typeface="Times New Roman" pitchFamily="18" charset="0"/>
                        <a:ea typeface="Segoe UI"/>
                        <a:cs typeface="Times New Roman" pitchFamily="18" charset="0"/>
                      </a:endParaRPr>
                    </a:p>
                  </a:txBody>
                  <a:tcPr marL="0" marR="0" marT="0" marB="0"/>
                </a:tc>
              </a:tr>
              <a:tr h="286676">
                <a:tc>
                  <a:txBody>
                    <a:bodyPr/>
                    <a:lstStyle/>
                    <a:p>
                      <a:pPr marL="69850" algn="just">
                        <a:spcAft>
                          <a:spcPts val="0"/>
                        </a:spcAft>
                      </a:pPr>
                      <a:r>
                        <a:rPr lang="en-US" sz="1400" dirty="0">
                          <a:effectLst/>
                          <a:latin typeface="Times New Roman" pitchFamily="18" charset="0"/>
                          <a:cs typeface="Times New Roman" pitchFamily="18" charset="0"/>
                        </a:rPr>
                        <a:t>1</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83</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83</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27</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35</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21</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100</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74,6</a:t>
                      </a:r>
                      <a:endParaRPr lang="ru-RU" sz="1100" dirty="0">
                        <a:effectLst/>
                        <a:latin typeface="Times New Roman" pitchFamily="18" charset="0"/>
                        <a:ea typeface="Segoe UI"/>
                        <a:cs typeface="Times New Roman" pitchFamily="18" charset="0"/>
                      </a:endParaRPr>
                    </a:p>
                  </a:txBody>
                  <a:tcPr marL="0" marR="0" marT="0" marB="0"/>
                </a:tc>
              </a:tr>
            </a:tbl>
          </a:graphicData>
        </a:graphic>
      </p:graphicFrame>
      <p:graphicFrame>
        <p:nvGraphicFramePr>
          <p:cNvPr id="6" name="Таблица 5"/>
          <p:cNvGraphicFramePr>
            <a:graphicFrameLocks noGrp="1"/>
          </p:cNvGraphicFramePr>
          <p:nvPr>
            <p:extLst>
              <p:ext uri="{D42A27DB-BD31-4B8C-83A1-F6EECF244321}">
                <p14:modId xmlns:p14="http://schemas.microsoft.com/office/powerpoint/2010/main" val="3695050747"/>
              </p:ext>
            </p:extLst>
          </p:nvPr>
        </p:nvGraphicFramePr>
        <p:xfrm>
          <a:off x="251520" y="4797152"/>
          <a:ext cx="8496944" cy="936104"/>
        </p:xfrm>
        <a:graphic>
          <a:graphicData uri="http://schemas.openxmlformats.org/drawingml/2006/table">
            <a:tbl>
              <a:tblPr firstRow="1" firstCol="1" lastRow="1" lastCol="1" bandRow="1" bandCol="1">
                <a:tableStyleId>{5C22544A-7EE6-4342-B048-85BDC9FD1C3A}</a:tableStyleId>
              </a:tblPr>
              <a:tblGrid>
                <a:gridCol w="529492"/>
                <a:gridCol w="1184389"/>
                <a:gridCol w="1269851"/>
                <a:gridCol w="916856"/>
                <a:gridCol w="916856"/>
                <a:gridCol w="918714"/>
                <a:gridCol w="916856"/>
                <a:gridCol w="924287"/>
                <a:gridCol w="919643"/>
              </a:tblGrid>
              <a:tr h="624069">
                <a:tc>
                  <a:txBody>
                    <a:bodyPr/>
                    <a:lstStyle/>
                    <a:p>
                      <a:pPr marL="69850" algn="just">
                        <a:spcAft>
                          <a:spcPts val="0"/>
                        </a:spcAft>
                      </a:pPr>
                      <a:r>
                        <a:rPr lang="ru-RU" sz="1400" dirty="0">
                          <a:effectLst/>
                          <a:latin typeface="Times New Roman" pitchFamily="18" charset="0"/>
                          <a:cs typeface="Times New Roman" pitchFamily="18" charset="0"/>
                        </a:rPr>
                        <a:t>№</a:t>
                      </a:r>
                      <a:endParaRPr lang="ru-RU" sz="1100" dirty="0">
                        <a:effectLst/>
                        <a:latin typeface="Times New Roman" pitchFamily="18" charset="0"/>
                        <a:cs typeface="Times New Roman" pitchFamily="18" charset="0"/>
                      </a:endParaRPr>
                    </a:p>
                    <a:p>
                      <a:pPr marL="69850" algn="just">
                        <a:spcAft>
                          <a:spcPts val="0"/>
                        </a:spcAft>
                      </a:pPr>
                      <a:r>
                        <a:rPr lang="ru-RU" sz="1400" dirty="0">
                          <a:effectLst/>
                          <a:latin typeface="Times New Roman" pitchFamily="18" charset="0"/>
                          <a:cs typeface="Times New Roman" pitchFamily="18" charset="0"/>
                        </a:rPr>
                        <a:t> </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жалпы оқушы</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қатысқаны</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ru-RU" sz="1400">
                          <a:effectLst/>
                          <a:latin typeface="Times New Roman" pitchFamily="18" charset="0"/>
                          <a:cs typeface="Times New Roman" pitchFamily="18" charset="0"/>
                        </a:rPr>
                        <a:t>«5»</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ru-RU" sz="1400">
                          <a:effectLst/>
                          <a:latin typeface="Times New Roman" pitchFamily="18" charset="0"/>
                          <a:cs typeface="Times New Roman" pitchFamily="18" charset="0"/>
                        </a:rPr>
                        <a:t>«4»</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ru-RU" sz="1400">
                          <a:effectLst/>
                          <a:latin typeface="Times New Roman" pitchFamily="18" charset="0"/>
                          <a:cs typeface="Times New Roman" pitchFamily="18" charset="0"/>
                        </a:rPr>
                        <a:t>«3»</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ru-RU" sz="1400">
                          <a:effectLst/>
                          <a:latin typeface="Times New Roman" pitchFamily="18" charset="0"/>
                          <a:cs typeface="Times New Roman" pitchFamily="18" charset="0"/>
                        </a:rPr>
                        <a:t>«2»</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үлгерімі </a:t>
                      </a:r>
                      <a:r>
                        <a:rPr lang="ru-RU" sz="1400">
                          <a:effectLst/>
                          <a:latin typeface="Times New Roman" pitchFamily="18" charset="0"/>
                          <a:cs typeface="Times New Roman" pitchFamily="18" charset="0"/>
                        </a:rPr>
                        <a:t>%</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білім сапа </a:t>
                      </a:r>
                      <a:r>
                        <a:rPr lang="ru-RU" sz="1400">
                          <a:effectLst/>
                          <a:latin typeface="Times New Roman" pitchFamily="18" charset="0"/>
                          <a:cs typeface="Times New Roman" pitchFamily="18" charset="0"/>
                        </a:rPr>
                        <a:t>%</a:t>
                      </a:r>
                      <a:endParaRPr lang="ru-RU" sz="1100">
                        <a:effectLst/>
                        <a:latin typeface="Times New Roman" pitchFamily="18" charset="0"/>
                        <a:ea typeface="Segoe UI"/>
                        <a:cs typeface="Times New Roman" pitchFamily="18" charset="0"/>
                      </a:endParaRPr>
                    </a:p>
                  </a:txBody>
                  <a:tcPr marL="0" marR="0" marT="0" marB="0"/>
                </a:tc>
              </a:tr>
              <a:tr h="312035">
                <a:tc>
                  <a:txBody>
                    <a:bodyPr/>
                    <a:lstStyle/>
                    <a:p>
                      <a:pPr marL="69850" algn="just">
                        <a:spcAft>
                          <a:spcPts val="0"/>
                        </a:spcAft>
                      </a:pPr>
                      <a:r>
                        <a:rPr lang="ru-RU" sz="1400" dirty="0">
                          <a:effectLst/>
                          <a:latin typeface="Times New Roman" pitchFamily="18" charset="0"/>
                          <a:cs typeface="Times New Roman" pitchFamily="18" charset="0"/>
                        </a:rPr>
                        <a:t>1</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83</a:t>
                      </a:r>
                      <a:endParaRPr lang="ru-RU" sz="11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83</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19</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38</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26</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100</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68,6</a:t>
                      </a:r>
                      <a:endParaRPr lang="ru-RU" sz="1100" dirty="0">
                        <a:effectLst/>
                        <a:latin typeface="Times New Roman" pitchFamily="18" charset="0"/>
                        <a:ea typeface="Segoe UI"/>
                        <a:cs typeface="Times New Roman" pitchFamily="18" charset="0"/>
                      </a:endParaRPr>
                    </a:p>
                  </a:txBody>
                  <a:tcPr marL="0" marR="0" marT="0" marB="0"/>
                </a:tc>
              </a:tr>
            </a:tbl>
          </a:graphicData>
        </a:graphic>
      </p:graphicFrame>
      <p:sp>
        <p:nvSpPr>
          <p:cNvPr id="7" name="Rectangle 1"/>
          <p:cNvSpPr>
            <a:spLocks noChangeArrowheads="1"/>
          </p:cNvSpPr>
          <p:nvPr/>
        </p:nvSpPr>
        <p:spPr bwMode="auto">
          <a:xfrm>
            <a:off x="251520" y="3501008"/>
            <a:ext cx="8568952"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539750" algn="l"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2023-2024 оқу жылындағы оқу үлгерімін қорытынды аттестаттау нәтижелерімен салыстыра отырып, қорытынды аттестаттауда ана тілі бойынша  2% - ға жоғарылағаның атап өткен жөн. Үлгерім көрсеткіші 100 %.</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53975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Алгебра және анализ бастамалары:</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5397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54481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522832502"/>
              </p:ext>
            </p:extLst>
          </p:nvPr>
        </p:nvGraphicFramePr>
        <p:xfrm>
          <a:off x="287524" y="1412776"/>
          <a:ext cx="8568952" cy="866713"/>
        </p:xfrm>
        <a:graphic>
          <a:graphicData uri="http://schemas.openxmlformats.org/drawingml/2006/table">
            <a:tbl>
              <a:tblPr firstRow="1" firstCol="1" lastRow="1" lastCol="1" bandRow="1" bandCol="1">
                <a:tableStyleId>{5C22544A-7EE6-4342-B048-85BDC9FD1C3A}</a:tableStyleId>
              </a:tblPr>
              <a:tblGrid>
                <a:gridCol w="533979"/>
                <a:gridCol w="1194426"/>
                <a:gridCol w="1280613"/>
                <a:gridCol w="924626"/>
                <a:gridCol w="924626"/>
                <a:gridCol w="926499"/>
                <a:gridCol w="924626"/>
                <a:gridCol w="932120"/>
                <a:gridCol w="927437"/>
              </a:tblGrid>
              <a:tr h="577809">
                <a:tc>
                  <a:txBody>
                    <a:bodyPr/>
                    <a:lstStyle/>
                    <a:p>
                      <a:pPr marL="69850" algn="ctr">
                        <a:spcAft>
                          <a:spcPts val="0"/>
                        </a:spcAft>
                      </a:pPr>
                      <a:r>
                        <a:rPr lang="en-US" sz="1200" dirty="0">
                          <a:effectLst/>
                          <a:latin typeface="Times New Roman" pitchFamily="18" charset="0"/>
                          <a:cs typeface="Times New Roman" pitchFamily="18" charset="0"/>
                        </a:rPr>
                        <a:t>№</a:t>
                      </a:r>
                      <a:endParaRPr lang="ru-RU" sz="1200" dirty="0">
                        <a:effectLst/>
                        <a:latin typeface="Times New Roman" pitchFamily="18" charset="0"/>
                        <a:cs typeface="Times New Roman" pitchFamily="18" charset="0"/>
                      </a:endParaRPr>
                    </a:p>
                    <a:p>
                      <a:pPr marL="69850" algn="ctr">
                        <a:spcAft>
                          <a:spcPts val="0"/>
                        </a:spcAft>
                      </a:pPr>
                      <a:r>
                        <a:rPr lang="en-US" sz="1200" dirty="0">
                          <a:effectLst/>
                          <a:latin typeface="Times New Roman" pitchFamily="18" charset="0"/>
                          <a:cs typeface="Times New Roman" pitchFamily="18" charset="0"/>
                        </a:rPr>
                        <a:t> </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жалпы оқушы</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қатысқаны</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200" dirty="0">
                          <a:effectLst/>
                          <a:latin typeface="Times New Roman" pitchFamily="18" charset="0"/>
                          <a:cs typeface="Times New Roman" pitchFamily="18" charset="0"/>
                        </a:rPr>
                        <a:t>«5»</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200">
                          <a:effectLst/>
                          <a:latin typeface="Times New Roman" pitchFamily="18" charset="0"/>
                          <a:cs typeface="Times New Roman" pitchFamily="18" charset="0"/>
                        </a:rPr>
                        <a:t>«4»</a:t>
                      </a:r>
                      <a:endParaRPr lang="ru-RU" sz="12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200">
                          <a:effectLst/>
                          <a:latin typeface="Times New Roman" pitchFamily="18" charset="0"/>
                          <a:cs typeface="Times New Roman" pitchFamily="18" charset="0"/>
                        </a:rPr>
                        <a:t>«3»</a:t>
                      </a:r>
                      <a:endParaRPr lang="ru-RU" sz="12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200" dirty="0">
                          <a:effectLst/>
                          <a:latin typeface="Times New Roman" pitchFamily="18" charset="0"/>
                          <a:cs typeface="Times New Roman" pitchFamily="18" charset="0"/>
                        </a:rPr>
                        <a:t>«2»</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үлгерімі </a:t>
                      </a:r>
                      <a:r>
                        <a:rPr lang="en-US" sz="1200" dirty="0">
                          <a:effectLst/>
                          <a:latin typeface="Times New Roman" pitchFamily="18" charset="0"/>
                          <a:cs typeface="Times New Roman" pitchFamily="18" charset="0"/>
                        </a:rPr>
                        <a:t>%</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білім сапа </a:t>
                      </a:r>
                      <a:r>
                        <a:rPr lang="en-US" sz="1200" dirty="0">
                          <a:effectLst/>
                          <a:latin typeface="Times New Roman" pitchFamily="18" charset="0"/>
                          <a:cs typeface="Times New Roman" pitchFamily="18" charset="0"/>
                        </a:rPr>
                        <a:t>%</a:t>
                      </a:r>
                      <a:endParaRPr lang="ru-RU" sz="1200" dirty="0">
                        <a:effectLst/>
                        <a:latin typeface="Times New Roman" pitchFamily="18" charset="0"/>
                        <a:ea typeface="Segoe UI"/>
                        <a:cs typeface="Times New Roman" pitchFamily="18" charset="0"/>
                      </a:endParaRPr>
                    </a:p>
                  </a:txBody>
                  <a:tcPr marL="0" marR="0" marT="0" marB="0"/>
                </a:tc>
              </a:tr>
              <a:tr h="288904">
                <a:tc>
                  <a:txBody>
                    <a:bodyPr/>
                    <a:lstStyle/>
                    <a:p>
                      <a:pPr marL="69850" algn="ctr">
                        <a:spcAft>
                          <a:spcPts val="0"/>
                        </a:spcAft>
                      </a:pPr>
                      <a:r>
                        <a:rPr lang="en-US" sz="1200" dirty="0">
                          <a:effectLst/>
                          <a:latin typeface="Times New Roman" pitchFamily="18" charset="0"/>
                          <a:cs typeface="Times New Roman" pitchFamily="18" charset="0"/>
                        </a:rPr>
                        <a:t>1</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83</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83</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29</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36</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18</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200" dirty="0">
                          <a:effectLst/>
                          <a:latin typeface="Times New Roman" pitchFamily="18" charset="0"/>
                          <a:cs typeface="Times New Roman" pitchFamily="18" charset="0"/>
                        </a:rPr>
                        <a:t>100</a:t>
                      </a:r>
                      <a:endParaRPr lang="ru-RU" sz="12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200" dirty="0">
                          <a:effectLst/>
                          <a:latin typeface="Times New Roman" pitchFamily="18" charset="0"/>
                          <a:cs typeface="Times New Roman" pitchFamily="18" charset="0"/>
                        </a:rPr>
                        <a:t>78,3</a:t>
                      </a:r>
                      <a:endParaRPr lang="ru-RU" sz="1200" dirty="0">
                        <a:effectLst/>
                        <a:latin typeface="Times New Roman" pitchFamily="18" charset="0"/>
                        <a:ea typeface="Segoe UI"/>
                        <a:cs typeface="Times New Roman" pitchFamily="18" charset="0"/>
                      </a:endParaRPr>
                    </a:p>
                  </a:txBody>
                  <a:tcPr marL="0" marR="0" marT="0" marB="0"/>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3148056595"/>
              </p:ext>
            </p:extLst>
          </p:nvPr>
        </p:nvGraphicFramePr>
        <p:xfrm>
          <a:off x="251520" y="3356992"/>
          <a:ext cx="8640960" cy="640080"/>
        </p:xfrm>
        <a:graphic>
          <a:graphicData uri="http://schemas.openxmlformats.org/drawingml/2006/table">
            <a:tbl>
              <a:tblPr firstRow="1" firstCol="1" lastRow="1" lastCol="1" bandRow="1" bandCol="1">
                <a:tableStyleId>{5C22544A-7EE6-4342-B048-85BDC9FD1C3A}</a:tableStyleId>
              </a:tblPr>
              <a:tblGrid>
                <a:gridCol w="538466"/>
                <a:gridCol w="1204463"/>
                <a:gridCol w="1291374"/>
                <a:gridCol w="932396"/>
                <a:gridCol w="932396"/>
                <a:gridCol w="934285"/>
                <a:gridCol w="932396"/>
                <a:gridCol w="939953"/>
                <a:gridCol w="935231"/>
              </a:tblGrid>
              <a:tr h="292100">
                <a:tc>
                  <a:txBody>
                    <a:bodyPr/>
                    <a:lstStyle/>
                    <a:p>
                      <a:pPr marL="69850" algn="ctr">
                        <a:spcAft>
                          <a:spcPts val="0"/>
                        </a:spcAft>
                      </a:pPr>
                      <a:r>
                        <a:rPr lang="en-US" sz="1400" dirty="0">
                          <a:effectLst/>
                          <a:latin typeface="Times New Roman" pitchFamily="18" charset="0"/>
                          <a:cs typeface="Times New Roman" pitchFamily="18" charset="0"/>
                        </a:rPr>
                        <a:t>№</a:t>
                      </a:r>
                      <a:endParaRPr lang="ru-RU" sz="1400" dirty="0">
                        <a:effectLst/>
                        <a:latin typeface="Times New Roman" pitchFamily="18" charset="0"/>
                        <a:cs typeface="Times New Roman" pitchFamily="18" charset="0"/>
                      </a:endParaRPr>
                    </a:p>
                    <a:p>
                      <a:pPr marL="69850" algn="ctr">
                        <a:spcAft>
                          <a:spcPts val="0"/>
                        </a:spcAft>
                      </a:pPr>
                      <a:r>
                        <a:rPr lang="en-US" sz="1400" dirty="0">
                          <a:effectLst/>
                          <a:latin typeface="Times New Roman" pitchFamily="18" charset="0"/>
                          <a:cs typeface="Times New Roman" pitchFamily="18" charset="0"/>
                        </a:rPr>
                        <a:t> </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жалпы оқушы</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қатысқаны</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«5»</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a:effectLst/>
                          <a:latin typeface="Times New Roman" pitchFamily="18" charset="0"/>
                          <a:cs typeface="Times New Roman" pitchFamily="18" charset="0"/>
                        </a:rPr>
                        <a:t>«4»</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a:effectLst/>
                          <a:latin typeface="Times New Roman" pitchFamily="18" charset="0"/>
                          <a:cs typeface="Times New Roman" pitchFamily="18" charset="0"/>
                        </a:rPr>
                        <a:t>«3»</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a:effectLst/>
                          <a:latin typeface="Times New Roman" pitchFamily="18" charset="0"/>
                          <a:cs typeface="Times New Roman" pitchFamily="18" charset="0"/>
                        </a:rPr>
                        <a:t>«2»</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үлгерімі </a:t>
                      </a:r>
                      <a:r>
                        <a:rPr lang="en-US" sz="1400">
                          <a:effectLst/>
                          <a:latin typeface="Times New Roman" pitchFamily="18" charset="0"/>
                          <a:cs typeface="Times New Roman" pitchFamily="18" charset="0"/>
                        </a:rPr>
                        <a:t>%</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білім сапа </a:t>
                      </a:r>
                      <a:r>
                        <a:rPr lang="en-US" sz="1400" dirty="0">
                          <a:effectLst/>
                          <a:latin typeface="Times New Roman" pitchFamily="18" charset="0"/>
                          <a:cs typeface="Times New Roman" pitchFamily="18" charset="0"/>
                        </a:rPr>
                        <a:t>%</a:t>
                      </a:r>
                      <a:endParaRPr lang="ru-RU" sz="1400" dirty="0">
                        <a:effectLst/>
                        <a:latin typeface="Times New Roman" pitchFamily="18" charset="0"/>
                        <a:ea typeface="Segoe UI"/>
                        <a:cs typeface="Times New Roman" pitchFamily="18" charset="0"/>
                      </a:endParaRPr>
                    </a:p>
                  </a:txBody>
                  <a:tcPr marL="0" marR="0" marT="0" marB="0"/>
                </a:tc>
              </a:tr>
              <a:tr h="146050">
                <a:tc>
                  <a:txBody>
                    <a:bodyPr/>
                    <a:lstStyle/>
                    <a:p>
                      <a:pPr marL="69850" algn="ctr">
                        <a:spcAft>
                          <a:spcPts val="0"/>
                        </a:spcAft>
                      </a:pPr>
                      <a:r>
                        <a:rPr lang="en-US" sz="1400">
                          <a:effectLst/>
                          <a:latin typeface="Times New Roman" pitchFamily="18" charset="0"/>
                          <a:cs typeface="Times New Roman" pitchFamily="18" charset="0"/>
                        </a:rPr>
                        <a:t>1</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83</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83</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18</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38</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27</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a:effectLst/>
                          <a:latin typeface="Times New Roman" pitchFamily="18" charset="0"/>
                          <a:cs typeface="Times New Roman" pitchFamily="18" charset="0"/>
                        </a:rPr>
                        <a:t>100</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67,8</a:t>
                      </a:r>
                      <a:endParaRPr lang="ru-RU" sz="1400" dirty="0">
                        <a:effectLst/>
                        <a:latin typeface="Times New Roman" pitchFamily="18" charset="0"/>
                        <a:ea typeface="Segoe UI"/>
                        <a:cs typeface="Times New Roman" pitchFamily="18" charset="0"/>
                      </a:endParaRPr>
                    </a:p>
                  </a:txBody>
                  <a:tcPr marL="0" marR="0" marT="0" marB="0"/>
                </a:tc>
              </a:tr>
            </a:tbl>
          </a:graphicData>
        </a:graphic>
      </p:graphicFrame>
      <p:sp>
        <p:nvSpPr>
          <p:cNvPr id="6" name="Rectangle 1"/>
          <p:cNvSpPr>
            <a:spLocks noChangeArrowheads="1"/>
          </p:cNvSpPr>
          <p:nvPr/>
        </p:nvSpPr>
        <p:spPr bwMode="auto">
          <a:xfrm>
            <a:off x="251520" y="476672"/>
            <a:ext cx="864096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539750" algn="l"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effectLst/>
                <a:latin typeface="Times New Roman" pitchFamily="18" charset="0"/>
                <a:ea typeface="Calibri" pitchFamily="34" charset="0"/>
                <a:cs typeface="Times New Roman" pitchFamily="18" charset="0"/>
              </a:rPr>
              <a:t>Оқу жылының қорытындысы бойынша аттестаттаудың қорытындыларын  салыстырғанда алгебра  пәнінен динамикада 2% - ға жоғарылаған. Үлгерім көрсеткіші 100 %.</a:t>
            </a:r>
            <a:endParaRPr kumimoji="0" lang="ru-RU" sz="1600" b="0" i="0" u="none" strike="noStrike" cap="none" normalizeH="0" baseline="0" dirty="0" smtClean="0">
              <a:ln>
                <a:noFill/>
              </a:ln>
              <a:effectLst/>
              <a:latin typeface="Times New Roman" pitchFamily="18" charset="0"/>
              <a:cs typeface="Times New Roman" pitchFamily="18" charset="0"/>
            </a:endParaRPr>
          </a:p>
          <a:p>
            <a:pPr marL="0" marR="0" lvl="0" indent="53975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effectLst/>
                <a:latin typeface="Times New Roman" pitchFamily="18" charset="0"/>
                <a:ea typeface="Calibri" pitchFamily="34" charset="0"/>
                <a:cs typeface="Times New Roman" pitchFamily="18" charset="0"/>
              </a:rPr>
              <a:t>Қазақстан тарихы:</a:t>
            </a:r>
            <a:endParaRPr lang="ru-RU" sz="1600" dirty="0">
              <a:latin typeface="Times New Roman" pitchFamily="18" charset="0"/>
              <a:cs typeface="Times New Roman" pitchFamily="18" charset="0"/>
            </a:endParaRPr>
          </a:p>
        </p:txBody>
      </p:sp>
      <p:sp>
        <p:nvSpPr>
          <p:cNvPr id="7" name="Прямоугольник 6"/>
          <p:cNvSpPr/>
          <p:nvPr/>
        </p:nvSpPr>
        <p:spPr>
          <a:xfrm>
            <a:off x="287524" y="2420888"/>
            <a:ext cx="8568952" cy="830997"/>
          </a:xfrm>
          <a:prstGeom prst="rect">
            <a:avLst/>
          </a:prstGeom>
        </p:spPr>
        <p:txBody>
          <a:bodyPr wrap="square">
            <a:spAutoFit/>
          </a:bodyPr>
          <a:lstStyle/>
          <a:p>
            <a:pPr lvl="0" indent="539750" eaLnBrk="0" fontAlgn="base" hangingPunct="0">
              <a:spcBef>
                <a:spcPct val="0"/>
              </a:spcBef>
              <a:spcAft>
                <a:spcPct val="0"/>
              </a:spcAft>
            </a:pPr>
            <a:r>
              <a:rPr kumimoji="0" lang="kk-KZ" sz="1600" b="0" i="0" u="none" strike="noStrike" cap="none" normalizeH="0" baseline="0" dirty="0" smtClean="0">
                <a:ln>
                  <a:noFill/>
                </a:ln>
                <a:effectLst/>
                <a:latin typeface="Times New Roman" pitchFamily="18" charset="0"/>
                <a:ea typeface="Calibri" pitchFamily="34" charset="0"/>
                <a:cs typeface="Times New Roman" pitchFamily="18" charset="0"/>
              </a:rPr>
              <a:t>Оқу жылының қорытындысы бойынша аттестаттаудың қорытындыларын  салыстырғанда Қазақстан тарихы  пәнінен динамикада 1% - ға жоғарылаған. Үлгерім көрсеткіші 100 %.</a:t>
            </a:r>
            <a:endParaRPr kumimoji="0" lang="ru-RU" sz="1600" b="0" i="0" u="none" strike="noStrike" cap="none" normalizeH="0" baseline="0" dirty="0" smtClean="0">
              <a:ln>
                <a:noFill/>
              </a:ln>
              <a:effectLst/>
              <a:latin typeface="Times New Roman" pitchFamily="18" charset="0"/>
              <a:cs typeface="Times New Roman" pitchFamily="18" charset="0"/>
            </a:endParaRPr>
          </a:p>
          <a:p>
            <a:pPr lvl="0" indent="539750" eaLnBrk="0" fontAlgn="base" hangingPunct="0">
              <a:spcBef>
                <a:spcPct val="0"/>
              </a:spcBef>
              <a:spcAft>
                <a:spcPct val="0"/>
              </a:spcAft>
            </a:pPr>
            <a:r>
              <a:rPr kumimoji="0" lang="kk-KZ" sz="1600" b="0" i="0" u="none" strike="noStrike" cap="none" normalizeH="0" baseline="0" dirty="0" smtClean="0">
                <a:ln>
                  <a:noFill/>
                </a:ln>
                <a:effectLst/>
                <a:latin typeface="Times New Roman" pitchFamily="18" charset="0"/>
                <a:ea typeface="Calibri" pitchFamily="34" charset="0"/>
                <a:cs typeface="Times New Roman" pitchFamily="18" charset="0"/>
              </a:rPr>
              <a:t>Орыс тілі:</a:t>
            </a:r>
            <a:endParaRPr kumimoji="0" lang="ru-RU" sz="1600" b="0" i="0" u="none" strike="noStrike" cap="none" normalizeH="0" baseline="0" dirty="0" smtClean="0">
              <a:ln>
                <a:noFill/>
              </a:ln>
              <a:effectLst/>
              <a:latin typeface="Times New Roman" pitchFamily="18" charset="0"/>
              <a:cs typeface="Times New Roman" pitchFamily="18" charset="0"/>
            </a:endParaRPr>
          </a:p>
        </p:txBody>
      </p:sp>
      <p:graphicFrame>
        <p:nvGraphicFramePr>
          <p:cNvPr id="8" name="Таблица 7"/>
          <p:cNvGraphicFramePr>
            <a:graphicFrameLocks noGrp="1"/>
          </p:cNvGraphicFramePr>
          <p:nvPr>
            <p:extLst>
              <p:ext uri="{D42A27DB-BD31-4B8C-83A1-F6EECF244321}">
                <p14:modId xmlns:p14="http://schemas.microsoft.com/office/powerpoint/2010/main" val="386688967"/>
              </p:ext>
            </p:extLst>
          </p:nvPr>
        </p:nvGraphicFramePr>
        <p:xfrm>
          <a:off x="314407" y="5517232"/>
          <a:ext cx="8542068" cy="936104"/>
        </p:xfrm>
        <a:graphic>
          <a:graphicData uri="http://schemas.openxmlformats.org/drawingml/2006/table">
            <a:tbl>
              <a:tblPr firstRow="1" firstCol="1" lastRow="1" lastCol="1" bandRow="1" bandCol="1">
                <a:tableStyleId>{5C22544A-7EE6-4342-B048-85BDC9FD1C3A}</a:tableStyleId>
              </a:tblPr>
              <a:tblGrid>
                <a:gridCol w="532304"/>
                <a:gridCol w="1190678"/>
                <a:gridCol w="1276595"/>
                <a:gridCol w="921725"/>
                <a:gridCol w="921725"/>
                <a:gridCol w="923593"/>
                <a:gridCol w="921725"/>
                <a:gridCol w="929196"/>
                <a:gridCol w="924527"/>
              </a:tblGrid>
              <a:tr h="624069">
                <a:tc>
                  <a:txBody>
                    <a:bodyPr/>
                    <a:lstStyle/>
                    <a:p>
                      <a:pPr marL="69850" algn="ctr">
                        <a:spcAft>
                          <a:spcPts val="0"/>
                        </a:spcAft>
                      </a:pPr>
                      <a:r>
                        <a:rPr lang="en-US" sz="1400" dirty="0">
                          <a:effectLst/>
                          <a:latin typeface="Times New Roman" pitchFamily="18" charset="0"/>
                          <a:cs typeface="Times New Roman" pitchFamily="18" charset="0"/>
                        </a:rPr>
                        <a:t>№</a:t>
                      </a:r>
                      <a:endParaRPr lang="ru-RU" sz="1400" dirty="0">
                        <a:effectLst/>
                        <a:latin typeface="Times New Roman" pitchFamily="18" charset="0"/>
                        <a:cs typeface="Times New Roman" pitchFamily="18" charset="0"/>
                      </a:endParaRPr>
                    </a:p>
                    <a:p>
                      <a:pPr marL="69850" algn="ctr">
                        <a:spcAft>
                          <a:spcPts val="0"/>
                        </a:spcAft>
                      </a:pPr>
                      <a:r>
                        <a:rPr lang="en-US" sz="1400" dirty="0">
                          <a:effectLst/>
                          <a:latin typeface="Times New Roman" pitchFamily="18" charset="0"/>
                          <a:cs typeface="Times New Roman" pitchFamily="18" charset="0"/>
                        </a:rPr>
                        <a:t> </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жалпы оқушы</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қатысқаны</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a:effectLst/>
                          <a:latin typeface="Times New Roman" pitchFamily="18" charset="0"/>
                          <a:cs typeface="Times New Roman" pitchFamily="18" charset="0"/>
                        </a:rPr>
                        <a:t>«5»</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«4»</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«3»</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a:effectLst/>
                          <a:latin typeface="Times New Roman" pitchFamily="18" charset="0"/>
                          <a:cs typeface="Times New Roman" pitchFamily="18" charset="0"/>
                        </a:rPr>
                        <a:t>«2»</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үлгерімі </a:t>
                      </a:r>
                      <a:r>
                        <a:rPr lang="en-US" sz="1400">
                          <a:effectLst/>
                          <a:latin typeface="Times New Roman" pitchFamily="18" charset="0"/>
                          <a:cs typeface="Times New Roman" pitchFamily="18" charset="0"/>
                        </a:rPr>
                        <a:t>%</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білім сапа </a:t>
                      </a:r>
                      <a:r>
                        <a:rPr lang="en-US" sz="1400">
                          <a:effectLst/>
                          <a:latin typeface="Times New Roman" pitchFamily="18" charset="0"/>
                          <a:cs typeface="Times New Roman" pitchFamily="18" charset="0"/>
                        </a:rPr>
                        <a:t>%</a:t>
                      </a:r>
                      <a:endParaRPr lang="ru-RU" sz="1400">
                        <a:effectLst/>
                        <a:latin typeface="Times New Roman" pitchFamily="18" charset="0"/>
                        <a:ea typeface="Segoe UI"/>
                        <a:cs typeface="Times New Roman" pitchFamily="18" charset="0"/>
                      </a:endParaRPr>
                    </a:p>
                  </a:txBody>
                  <a:tcPr marL="0" marR="0" marT="0" marB="0"/>
                </a:tc>
              </a:tr>
              <a:tr h="312035">
                <a:tc>
                  <a:txBody>
                    <a:bodyPr/>
                    <a:lstStyle/>
                    <a:p>
                      <a:pPr marL="69850" algn="ctr">
                        <a:spcAft>
                          <a:spcPts val="0"/>
                        </a:spcAft>
                      </a:pPr>
                      <a:r>
                        <a:rPr lang="en-US" sz="1400">
                          <a:effectLst/>
                          <a:latin typeface="Times New Roman" pitchFamily="18" charset="0"/>
                          <a:cs typeface="Times New Roman" pitchFamily="18" charset="0"/>
                        </a:rPr>
                        <a:t>1</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a:effectLst/>
                          <a:latin typeface="Times New Roman" pitchFamily="18" charset="0"/>
                          <a:cs typeface="Times New Roman" pitchFamily="18" charset="0"/>
                        </a:rPr>
                        <a:t>83</a:t>
                      </a:r>
                      <a:endParaRPr lang="ru-RU" sz="140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42</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8</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20</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13</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en-US" sz="1400" dirty="0">
                          <a:effectLst/>
                          <a:latin typeface="Times New Roman" pitchFamily="18" charset="0"/>
                          <a:cs typeface="Times New Roman" pitchFamily="18" charset="0"/>
                        </a:rPr>
                        <a:t>100</a:t>
                      </a:r>
                      <a:endParaRPr lang="ru-RU" sz="1400" dirty="0">
                        <a:effectLst/>
                        <a:latin typeface="Times New Roman" pitchFamily="18" charset="0"/>
                        <a:ea typeface="Segoe UI"/>
                        <a:cs typeface="Times New Roman" pitchFamily="18" charset="0"/>
                      </a:endParaRPr>
                    </a:p>
                  </a:txBody>
                  <a:tcPr marL="0" marR="0" marT="0" marB="0"/>
                </a:tc>
                <a:tc>
                  <a:txBody>
                    <a:bodyPr/>
                    <a:lstStyle/>
                    <a:p>
                      <a:pPr marL="69850" algn="ctr">
                        <a:spcAft>
                          <a:spcPts val="0"/>
                        </a:spcAft>
                      </a:pPr>
                      <a:r>
                        <a:rPr lang="kk-KZ" sz="1400" dirty="0">
                          <a:effectLst/>
                          <a:latin typeface="Times New Roman" pitchFamily="18" charset="0"/>
                          <a:cs typeface="Times New Roman" pitchFamily="18" charset="0"/>
                        </a:rPr>
                        <a:t>68,2</a:t>
                      </a:r>
                      <a:endParaRPr lang="ru-RU" sz="1400" dirty="0">
                        <a:effectLst/>
                        <a:latin typeface="Times New Roman" pitchFamily="18" charset="0"/>
                        <a:ea typeface="Segoe UI"/>
                        <a:cs typeface="Times New Roman" pitchFamily="18" charset="0"/>
                      </a:endParaRPr>
                    </a:p>
                  </a:txBody>
                  <a:tcPr marL="0" marR="0" marT="0" marB="0"/>
                </a:tc>
              </a:tr>
            </a:tbl>
          </a:graphicData>
        </a:graphic>
      </p:graphicFrame>
      <p:sp>
        <p:nvSpPr>
          <p:cNvPr id="9" name="Rectangle 2"/>
          <p:cNvSpPr>
            <a:spLocks noChangeArrowheads="1"/>
          </p:cNvSpPr>
          <p:nvPr/>
        </p:nvSpPr>
        <p:spPr bwMode="auto">
          <a:xfrm>
            <a:off x="260123" y="4077072"/>
            <a:ext cx="8647949"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53975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kk-KZ"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Оқу жылының қорытындысы бойынша аттестаттаудың қорытындыларын  салыстырғанда  Орыс тілі қазақ сыныптарда, қазақ тілі орыс сыныптарда пәндерінен   динамикада 2% - ға жоғарылаған. Үлгерім көрсеткіші 100 %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Биология</a:t>
            </a:r>
            <a:r>
              <a:rPr kumimoji="0" lang="kk-KZ" sz="1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66235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253429140"/>
              </p:ext>
            </p:extLst>
          </p:nvPr>
        </p:nvGraphicFramePr>
        <p:xfrm>
          <a:off x="431539" y="1412776"/>
          <a:ext cx="8208913" cy="5099112"/>
        </p:xfrm>
        <a:graphic>
          <a:graphicData uri="http://schemas.openxmlformats.org/drawingml/2006/table">
            <a:tbl>
              <a:tblPr firstRow="1" firstCol="1" bandRow="1">
                <a:tableStyleId>{5C22544A-7EE6-4342-B048-85BDC9FD1C3A}</a:tableStyleId>
              </a:tblPr>
              <a:tblGrid>
                <a:gridCol w="1286342"/>
                <a:gridCol w="2220057"/>
                <a:gridCol w="2112448"/>
                <a:gridCol w="1868258"/>
                <a:gridCol w="721808"/>
              </a:tblGrid>
              <a:tr h="849852">
                <a:tc>
                  <a:txBody>
                    <a:bodyPr/>
                    <a:lstStyle/>
                    <a:p>
                      <a:pPr>
                        <a:spcAft>
                          <a:spcPts val="0"/>
                        </a:spcAft>
                      </a:pPr>
                      <a:r>
                        <a:rPr lang="kk-KZ" sz="1400" dirty="0">
                          <a:effectLst/>
                          <a:latin typeface="Times New Roman" pitchFamily="18" charset="0"/>
                          <a:cs typeface="Times New Roman" pitchFamily="18" charset="0"/>
                        </a:rPr>
                        <a:t>С</a:t>
                      </a:r>
                      <a:r>
                        <a:rPr lang="ru-RU" sz="1400" dirty="0" err="1">
                          <a:effectLst/>
                          <a:latin typeface="Times New Roman" pitchFamily="18" charset="0"/>
                          <a:cs typeface="Times New Roman" pitchFamily="18" charset="0"/>
                        </a:rPr>
                        <a:t>ыныбы</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Үздіктер саны</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Екпінділер саны</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Үшке оқитын оқушылар</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 </a:t>
                      </a:r>
                      <a:endParaRPr lang="ru-RU" sz="1100">
                        <a:effectLst/>
                        <a:latin typeface="Times New Roman" pitchFamily="18" charset="0"/>
                        <a:ea typeface="Segoe UI"/>
                        <a:cs typeface="Times New Roman" pitchFamily="18" charset="0"/>
                      </a:endParaRPr>
                    </a:p>
                  </a:txBody>
                  <a:tcPr marL="68580" marR="68580" marT="0" marB="0"/>
                </a:tc>
              </a:tr>
              <a:tr h="424926">
                <a:tc>
                  <a:txBody>
                    <a:bodyPr/>
                    <a:lstStyle/>
                    <a:p>
                      <a:pPr>
                        <a:spcAft>
                          <a:spcPts val="0"/>
                        </a:spcAft>
                      </a:pPr>
                      <a:r>
                        <a:rPr lang="kk-KZ" sz="1400">
                          <a:effectLst/>
                          <a:latin typeface="Times New Roman" pitchFamily="18" charset="0"/>
                          <a:cs typeface="Times New Roman" pitchFamily="18" charset="0"/>
                        </a:rPr>
                        <a:t>2-сынып</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41</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65</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28</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134</a:t>
                      </a:r>
                      <a:endParaRPr lang="ru-RU" sz="1100">
                        <a:effectLst/>
                        <a:latin typeface="Times New Roman" pitchFamily="18" charset="0"/>
                        <a:ea typeface="Segoe UI"/>
                        <a:cs typeface="Times New Roman" pitchFamily="18" charset="0"/>
                      </a:endParaRPr>
                    </a:p>
                  </a:txBody>
                  <a:tcPr marL="68580" marR="68580" marT="0" marB="0"/>
                </a:tc>
              </a:tr>
              <a:tr h="424926">
                <a:tc>
                  <a:txBody>
                    <a:bodyPr/>
                    <a:lstStyle/>
                    <a:p>
                      <a:pPr>
                        <a:spcAft>
                          <a:spcPts val="0"/>
                        </a:spcAft>
                      </a:pPr>
                      <a:r>
                        <a:rPr lang="kk-KZ" sz="1400">
                          <a:effectLst/>
                          <a:latin typeface="Times New Roman" pitchFamily="18" charset="0"/>
                          <a:cs typeface="Times New Roman" pitchFamily="18" charset="0"/>
                        </a:rPr>
                        <a:t>3-сынып</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31</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55</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24</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110</a:t>
                      </a:r>
                      <a:endParaRPr lang="ru-RU" sz="1100">
                        <a:effectLst/>
                        <a:latin typeface="Times New Roman" pitchFamily="18" charset="0"/>
                        <a:ea typeface="Segoe UI"/>
                        <a:cs typeface="Times New Roman" pitchFamily="18" charset="0"/>
                      </a:endParaRPr>
                    </a:p>
                  </a:txBody>
                  <a:tcPr marL="68580" marR="68580" marT="0" marB="0"/>
                </a:tc>
              </a:tr>
              <a:tr h="424926">
                <a:tc>
                  <a:txBody>
                    <a:bodyPr/>
                    <a:lstStyle/>
                    <a:p>
                      <a:pPr>
                        <a:spcAft>
                          <a:spcPts val="0"/>
                        </a:spcAft>
                      </a:pPr>
                      <a:r>
                        <a:rPr lang="kk-KZ" sz="1400">
                          <a:effectLst/>
                          <a:latin typeface="Times New Roman" pitchFamily="18" charset="0"/>
                          <a:cs typeface="Times New Roman" pitchFamily="18" charset="0"/>
                        </a:rPr>
                        <a:t>4-сынып</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32</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58</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30</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120</a:t>
                      </a:r>
                      <a:endParaRPr lang="ru-RU" sz="1100">
                        <a:effectLst/>
                        <a:latin typeface="Times New Roman" pitchFamily="18" charset="0"/>
                        <a:ea typeface="Segoe UI"/>
                        <a:cs typeface="Times New Roman" pitchFamily="18" charset="0"/>
                      </a:endParaRPr>
                    </a:p>
                  </a:txBody>
                  <a:tcPr marL="68580" marR="68580" marT="0" marB="0"/>
                </a:tc>
              </a:tr>
              <a:tr h="424926">
                <a:tc>
                  <a:txBody>
                    <a:bodyPr/>
                    <a:lstStyle/>
                    <a:p>
                      <a:pPr>
                        <a:spcAft>
                          <a:spcPts val="0"/>
                        </a:spcAft>
                      </a:pPr>
                      <a:r>
                        <a:rPr lang="kk-KZ" sz="1400">
                          <a:effectLst/>
                          <a:latin typeface="Times New Roman" pitchFamily="18" charset="0"/>
                          <a:cs typeface="Times New Roman" pitchFamily="18" charset="0"/>
                        </a:rPr>
                        <a:t>5-сынып</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32</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61</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47</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140</a:t>
                      </a:r>
                      <a:endParaRPr lang="ru-RU" sz="1100">
                        <a:effectLst/>
                        <a:latin typeface="Times New Roman" pitchFamily="18" charset="0"/>
                        <a:ea typeface="Segoe UI"/>
                        <a:cs typeface="Times New Roman" pitchFamily="18" charset="0"/>
                      </a:endParaRPr>
                    </a:p>
                  </a:txBody>
                  <a:tcPr marL="68580" marR="68580" marT="0" marB="0"/>
                </a:tc>
              </a:tr>
              <a:tr h="424926">
                <a:tc>
                  <a:txBody>
                    <a:bodyPr/>
                    <a:lstStyle/>
                    <a:p>
                      <a:pPr>
                        <a:spcAft>
                          <a:spcPts val="0"/>
                        </a:spcAft>
                      </a:pPr>
                      <a:r>
                        <a:rPr lang="kk-KZ" sz="1400">
                          <a:effectLst/>
                          <a:latin typeface="Times New Roman" pitchFamily="18" charset="0"/>
                          <a:cs typeface="Times New Roman" pitchFamily="18" charset="0"/>
                        </a:rPr>
                        <a:t>6-сынып</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29</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60</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44</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133</a:t>
                      </a:r>
                      <a:endParaRPr lang="ru-RU" sz="1100">
                        <a:effectLst/>
                        <a:latin typeface="Times New Roman" pitchFamily="18" charset="0"/>
                        <a:ea typeface="Segoe UI"/>
                        <a:cs typeface="Times New Roman" pitchFamily="18" charset="0"/>
                      </a:endParaRPr>
                    </a:p>
                  </a:txBody>
                  <a:tcPr marL="68580" marR="68580" marT="0" marB="0"/>
                </a:tc>
              </a:tr>
              <a:tr h="424926">
                <a:tc>
                  <a:txBody>
                    <a:bodyPr/>
                    <a:lstStyle/>
                    <a:p>
                      <a:pPr>
                        <a:spcAft>
                          <a:spcPts val="0"/>
                        </a:spcAft>
                      </a:pPr>
                      <a:r>
                        <a:rPr lang="kk-KZ" sz="1400">
                          <a:effectLst/>
                          <a:latin typeface="Times New Roman" pitchFamily="18" charset="0"/>
                          <a:cs typeface="Times New Roman" pitchFamily="18" charset="0"/>
                        </a:rPr>
                        <a:t>7-сынып</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30</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63</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39</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132</a:t>
                      </a:r>
                      <a:endParaRPr lang="ru-RU" sz="1100">
                        <a:effectLst/>
                        <a:latin typeface="Times New Roman" pitchFamily="18" charset="0"/>
                        <a:ea typeface="Segoe UI"/>
                        <a:cs typeface="Times New Roman" pitchFamily="18" charset="0"/>
                      </a:endParaRPr>
                    </a:p>
                  </a:txBody>
                  <a:tcPr marL="68580" marR="68580" marT="0" marB="0"/>
                </a:tc>
              </a:tr>
              <a:tr h="424926">
                <a:tc>
                  <a:txBody>
                    <a:bodyPr/>
                    <a:lstStyle/>
                    <a:p>
                      <a:pPr>
                        <a:spcAft>
                          <a:spcPts val="0"/>
                        </a:spcAft>
                      </a:pPr>
                      <a:r>
                        <a:rPr lang="kk-KZ" sz="1400">
                          <a:effectLst/>
                          <a:latin typeface="Times New Roman" pitchFamily="18" charset="0"/>
                          <a:cs typeface="Times New Roman" pitchFamily="18" charset="0"/>
                        </a:rPr>
                        <a:t>8-сынып</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27</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59</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37</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123</a:t>
                      </a:r>
                      <a:endParaRPr lang="ru-RU" sz="1100">
                        <a:effectLst/>
                        <a:latin typeface="Times New Roman" pitchFamily="18" charset="0"/>
                        <a:ea typeface="Segoe UI"/>
                        <a:cs typeface="Times New Roman" pitchFamily="18" charset="0"/>
                      </a:endParaRPr>
                    </a:p>
                  </a:txBody>
                  <a:tcPr marL="68580" marR="68580" marT="0" marB="0"/>
                </a:tc>
              </a:tr>
              <a:tr h="424926">
                <a:tc>
                  <a:txBody>
                    <a:bodyPr/>
                    <a:lstStyle/>
                    <a:p>
                      <a:pPr>
                        <a:spcAft>
                          <a:spcPts val="0"/>
                        </a:spcAft>
                      </a:pPr>
                      <a:r>
                        <a:rPr lang="kk-KZ" sz="1400">
                          <a:effectLst/>
                          <a:latin typeface="Times New Roman" pitchFamily="18" charset="0"/>
                          <a:cs typeface="Times New Roman" pitchFamily="18" charset="0"/>
                        </a:rPr>
                        <a:t>9-сынып</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32</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59</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24</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115</a:t>
                      </a:r>
                      <a:endParaRPr lang="ru-RU" sz="1100">
                        <a:effectLst/>
                        <a:latin typeface="Times New Roman" pitchFamily="18" charset="0"/>
                        <a:ea typeface="Segoe UI"/>
                        <a:cs typeface="Times New Roman" pitchFamily="18" charset="0"/>
                      </a:endParaRPr>
                    </a:p>
                  </a:txBody>
                  <a:tcPr marL="68580" marR="68580" marT="0" marB="0"/>
                </a:tc>
              </a:tr>
              <a:tr h="424926">
                <a:tc>
                  <a:txBody>
                    <a:bodyPr/>
                    <a:lstStyle/>
                    <a:p>
                      <a:pPr>
                        <a:spcAft>
                          <a:spcPts val="0"/>
                        </a:spcAft>
                      </a:pPr>
                      <a:r>
                        <a:rPr lang="kk-KZ" sz="1400">
                          <a:effectLst/>
                          <a:latin typeface="Times New Roman" pitchFamily="18" charset="0"/>
                          <a:cs typeface="Times New Roman" pitchFamily="18" charset="0"/>
                        </a:rPr>
                        <a:t>10-сынып</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27</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39</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24</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90</a:t>
                      </a:r>
                      <a:endParaRPr lang="ru-RU" sz="1100">
                        <a:effectLst/>
                        <a:latin typeface="Times New Roman" pitchFamily="18" charset="0"/>
                        <a:ea typeface="Segoe UI"/>
                        <a:cs typeface="Times New Roman" pitchFamily="18" charset="0"/>
                      </a:endParaRPr>
                    </a:p>
                  </a:txBody>
                  <a:tcPr marL="68580" marR="68580" marT="0" marB="0"/>
                </a:tc>
              </a:tr>
              <a:tr h="424926">
                <a:tc>
                  <a:txBody>
                    <a:bodyPr/>
                    <a:lstStyle/>
                    <a:p>
                      <a:pPr>
                        <a:spcAft>
                          <a:spcPts val="0"/>
                        </a:spcAft>
                      </a:pPr>
                      <a:r>
                        <a:rPr lang="kk-KZ" sz="1400">
                          <a:effectLst/>
                          <a:latin typeface="Times New Roman" pitchFamily="18" charset="0"/>
                          <a:cs typeface="Times New Roman" pitchFamily="18" charset="0"/>
                        </a:rPr>
                        <a:t>11-сынып</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17</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a:effectLst/>
                          <a:latin typeface="Times New Roman" pitchFamily="18" charset="0"/>
                          <a:cs typeface="Times New Roman" pitchFamily="18" charset="0"/>
                        </a:rPr>
                        <a:t>47</a:t>
                      </a:r>
                      <a:endParaRPr lang="ru-RU" sz="110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19</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lgn="ctr">
                        <a:spcAft>
                          <a:spcPts val="0"/>
                        </a:spcAft>
                      </a:pPr>
                      <a:r>
                        <a:rPr lang="kk-KZ" sz="1400" dirty="0">
                          <a:effectLst/>
                          <a:latin typeface="Times New Roman" pitchFamily="18" charset="0"/>
                          <a:cs typeface="Times New Roman" pitchFamily="18" charset="0"/>
                        </a:rPr>
                        <a:t>83</a:t>
                      </a:r>
                      <a:endParaRPr lang="ru-RU" sz="1100" dirty="0">
                        <a:effectLst/>
                        <a:latin typeface="Times New Roman" pitchFamily="18" charset="0"/>
                        <a:ea typeface="Segoe UI"/>
                        <a:cs typeface="Times New Roman" pitchFamily="18" charset="0"/>
                      </a:endParaRPr>
                    </a:p>
                  </a:txBody>
                  <a:tcPr marL="68580" marR="68580" marT="0" marB="0"/>
                </a:tc>
              </a:tr>
            </a:tbl>
          </a:graphicData>
        </a:graphic>
      </p:graphicFrame>
      <p:sp>
        <p:nvSpPr>
          <p:cNvPr id="5" name="Rectangle 1"/>
          <p:cNvSpPr>
            <a:spLocks noChangeArrowheads="1"/>
          </p:cNvSpPr>
          <p:nvPr/>
        </p:nvSpPr>
        <p:spPr bwMode="auto">
          <a:xfrm>
            <a:off x="227917" y="769059"/>
            <a:ext cx="856895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effectLst/>
                <a:latin typeface="Times New Roman" pitchFamily="18" charset="0"/>
                <a:ea typeface="Segoe UI" pitchFamily="34" charset="0"/>
                <a:cs typeface="Times New Roman" pitchFamily="18" charset="0"/>
              </a:rPr>
              <a:t>үздік оқушылардың, екпінділердің және үшке оқитын оқушылардың үлесі</a:t>
            </a:r>
            <a:endParaRPr kumimoji="0" lang="ru-RU" sz="1600" b="0" i="0" u="none" strike="noStrike" cap="none" normalizeH="0" baseline="0" dirty="0" smtClean="0">
              <a:ln>
                <a:noFill/>
              </a:ln>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smtClean="0">
              <a:ln>
                <a:noFill/>
              </a:ln>
              <a:effectLst/>
              <a:latin typeface="Times New Roman" pitchFamily="18" charset="0"/>
              <a:cs typeface="Times New Roman" pitchFamily="18" charset="0"/>
            </a:endParaRPr>
          </a:p>
        </p:txBody>
      </p:sp>
    </p:spTree>
    <p:extLst>
      <p:ext uri="{BB962C8B-B14F-4D97-AF65-F5344CB8AC3E}">
        <p14:creationId xmlns:p14="http://schemas.microsoft.com/office/powerpoint/2010/main" val="2890735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620688"/>
            <a:ext cx="8496944" cy="5632311"/>
          </a:xfrm>
          <a:prstGeom prst="rect">
            <a:avLst/>
          </a:prstGeom>
        </p:spPr>
        <p:txBody>
          <a:bodyPr wrap="square">
            <a:spAutoFit/>
          </a:bodyPr>
          <a:lstStyle/>
          <a:p>
            <a:pPr algn="ctr"/>
            <a:r>
              <a:rPr lang="kk-KZ" b="1" dirty="0">
                <a:latin typeface="Times New Roman" pitchFamily="18" charset="0"/>
                <a:cs typeface="Times New Roman" pitchFamily="18" charset="0"/>
              </a:rPr>
              <a:t>Ыбырай Алтынсарин атындағы жалпы білім беретін мектеп жанындағы интернаттың кадр ресурстары мен басқаруды талдау</a:t>
            </a:r>
            <a:endParaRPr lang="ru-RU" dirty="0">
              <a:latin typeface="Times New Roman" pitchFamily="18" charset="0"/>
              <a:cs typeface="Times New Roman" pitchFamily="18" charset="0"/>
            </a:endParaRPr>
          </a:p>
          <a:p>
            <a:pPr algn="ctr"/>
            <a:r>
              <a:rPr lang="kk-KZ" b="1" dirty="0">
                <a:latin typeface="Times New Roman" pitchFamily="18" charset="0"/>
                <a:cs typeface="Times New Roman" pitchFamily="18" charset="0"/>
              </a:rPr>
              <a:t>Педагогтердің сандық және сапалық </a:t>
            </a:r>
            <a:r>
              <a:rPr lang="kk-KZ" b="1" dirty="0" smtClean="0">
                <a:latin typeface="Times New Roman" pitchFamily="18" charset="0"/>
                <a:cs typeface="Times New Roman" pitchFamily="18" charset="0"/>
              </a:rPr>
              <a:t>құрамы</a:t>
            </a:r>
          </a:p>
          <a:p>
            <a:pPr algn="ct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	Ыбырай </a:t>
            </a:r>
            <a:r>
              <a:rPr lang="kk-KZ" dirty="0">
                <a:latin typeface="Times New Roman" pitchFamily="18" charset="0"/>
                <a:cs typeface="Times New Roman" pitchFamily="18" charset="0"/>
              </a:rPr>
              <a:t>Алтынсарин атындағы жалпы білім беретін мектеп жанындағы интернатында 206 мұғалім сабақ береді, оның 169-і әйел. Педагогикалық құрам жоғары білімі бар мамандардың өкілдігінің жоғары деңгейіменерекшеленеді– 100%, магистр-4 мұғалім.Сонымен қатар,мектеп педагогтарының ешқайсысында PhD дәрежесі жоқ.</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	Қарастырылып </a:t>
            </a:r>
            <a:r>
              <a:rPr lang="kk-KZ" dirty="0">
                <a:latin typeface="Times New Roman" pitchFamily="18" charset="0"/>
                <a:cs typeface="Times New Roman" pitchFamily="18" charset="0"/>
              </a:rPr>
              <a:t>отырған мектеп мұғалімдерінің сапалық құрамын талдау көрсеткендей, мұнда негізінен 16 жыл және одан жоғары тәжірибесі бар мұғалімдер жұмыс істейді (олардың үлесі 40% құрады). Ыбырай Алтынсарин атындағы  жалпы білім беретін мектеп жанындағы интернаттың мұғалімдерінің басым көпшілігі 40 пен 54 жас аралығында. 17 мұғалім 5 жылдан кем еңбек өтілі бар және жас (</a:t>
            </a:r>
            <a:r>
              <a:rPr lang="kk-KZ" dirty="0" smtClean="0">
                <a:latin typeface="Times New Roman" pitchFamily="18" charset="0"/>
                <a:cs typeface="Times New Roman" pitchFamily="18" charset="0"/>
              </a:rPr>
              <a:t>34 жасқа </a:t>
            </a:r>
            <a:r>
              <a:rPr lang="kk-KZ" dirty="0">
                <a:latin typeface="Times New Roman" pitchFamily="18" charset="0"/>
                <a:cs typeface="Times New Roman" pitchFamily="18" charset="0"/>
              </a:rPr>
              <a:t>дейін).</a:t>
            </a:r>
            <a:endParaRPr lang="ru-RU" dirty="0">
              <a:latin typeface="Times New Roman" pitchFamily="18" charset="0"/>
              <a:cs typeface="Times New Roman" pitchFamily="18" charset="0"/>
            </a:endParaRPr>
          </a:p>
          <a:p>
            <a:r>
              <a:rPr lang="kk-KZ" dirty="0" smtClean="0">
                <a:latin typeface="Times New Roman" pitchFamily="18" charset="0"/>
                <a:cs typeface="Times New Roman" pitchFamily="18" charset="0"/>
              </a:rPr>
              <a:t>	Ыбырай </a:t>
            </a:r>
            <a:r>
              <a:rPr lang="kk-KZ" dirty="0">
                <a:latin typeface="Times New Roman" pitchFamily="18" charset="0"/>
                <a:cs typeface="Times New Roman" pitchFamily="18" charset="0"/>
              </a:rPr>
              <a:t>Алтынсарин атындағы жалпы білім беретін мектеп жанындағы интернатында біліктілігі жоғары санаттары бар мамандар жұмыс істейді, оның ішінде: педагог-шебер» біліктілігі бар мамандар-1,  52 мұғалім «педагог-зерттеуші» -25,2%,  63 мұғалім «педагог-сарапшы» 30,5%, 28 мұғалім «педагог-модератор» 13,5%. </a:t>
            </a:r>
            <a:r>
              <a:rPr lang="kk-KZ" dirty="0" smtClean="0">
                <a:latin typeface="Times New Roman" pitchFamily="18" charset="0"/>
                <a:cs typeface="Times New Roman" pitchFamily="18" charset="0"/>
              </a:rPr>
              <a:t>құрайды. Мұғалімдерге </a:t>
            </a:r>
            <a:r>
              <a:rPr lang="kk-KZ" dirty="0">
                <a:latin typeface="Times New Roman" pitchFamily="18" charset="0"/>
                <a:cs typeface="Times New Roman" pitchFamily="18" charset="0"/>
              </a:rPr>
              <a:t>қажеттілік жоқ.</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163527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51520" y="692696"/>
            <a:ext cx="8640960" cy="3139321"/>
          </a:xfrm>
          <a:prstGeom prst="rect">
            <a:avLst/>
          </a:prstGeom>
        </p:spPr>
        <p:txBody>
          <a:bodyPr wrap="square">
            <a:spAutoFit/>
          </a:bodyPr>
          <a:lstStyle/>
          <a:p>
            <a:r>
              <a:rPr lang="kk-KZ" b="1" dirty="0">
                <a:latin typeface="Times New Roman" pitchFamily="18" charset="0"/>
                <a:cs typeface="Times New Roman" pitchFamily="18" charset="0"/>
              </a:rPr>
              <a:t>Ыбырай Алтынсарин атындағы жалпы білім беретін мектеп жанындағы интернаттың білім беру жетістіктерін талдау</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Ыбырай Алтынсарин атындағы жалпы білім беретін мектеп жанындағы интернаттың  2023-2024 оқу жылында 4 сыныптан 41 оқушы, </a:t>
            </a:r>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 </a:t>
            </a:r>
          </a:p>
          <a:p>
            <a:r>
              <a:rPr lang="kk-KZ" dirty="0">
                <a:latin typeface="Times New Roman" pitchFamily="18" charset="0"/>
                <a:cs typeface="Times New Roman" pitchFamily="18" charset="0"/>
              </a:rPr>
              <a:t>9 сыныптан  42 оқушы ББЖМ-ге қатысты. Талдау нәтижесі көрсеткендей,  мектептегі 4 сынып оқушыларының орташа ұпайы 600 ұпайдың 460-ын құраса  білім сапасы бойынша 76,6%-ды құрады. </a:t>
            </a:r>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 </a:t>
            </a:r>
          </a:p>
          <a:p>
            <a:pPr algn="ctr"/>
            <a:r>
              <a:rPr lang="kk-KZ" b="1" dirty="0">
                <a:latin typeface="Times New Roman" pitchFamily="18" charset="0"/>
                <a:cs typeface="Times New Roman" pitchFamily="18" charset="0"/>
              </a:rPr>
              <a:t>«Ыбырай Алтынсарин атындағы жалпы білім беретін мектеп   </a:t>
            </a:r>
            <a:endParaRPr lang="ru-RU" dirty="0">
              <a:latin typeface="Times New Roman" pitchFamily="18" charset="0"/>
              <a:cs typeface="Times New Roman" pitchFamily="18" charset="0"/>
            </a:endParaRPr>
          </a:p>
          <a:p>
            <a:pPr algn="ctr"/>
            <a:r>
              <a:rPr lang="kk-KZ" b="1" dirty="0">
                <a:latin typeface="Times New Roman" pitchFamily="18" charset="0"/>
                <a:cs typeface="Times New Roman" pitchFamily="18" charset="0"/>
              </a:rPr>
              <a:t>          жанындағы интернаттың» ББЖМ нәтижелері</a:t>
            </a:r>
            <a:endParaRPr lang="ru-RU" dirty="0">
              <a:latin typeface="Times New Roman" pitchFamily="18" charset="0"/>
              <a:cs typeface="Times New Roman"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4285504578"/>
              </p:ext>
            </p:extLst>
          </p:nvPr>
        </p:nvGraphicFramePr>
        <p:xfrm>
          <a:off x="282485" y="4149080"/>
          <a:ext cx="8640960" cy="2232248"/>
        </p:xfrm>
        <a:graphic>
          <a:graphicData uri="http://schemas.openxmlformats.org/drawingml/2006/table">
            <a:tbl>
              <a:tblPr firstRow="1" firstCol="1" lastRow="1" lastCol="1" bandRow="1" bandCol="1">
                <a:tableStyleId>{5C22544A-7EE6-4342-B048-85BDC9FD1C3A}</a:tableStyleId>
              </a:tblPr>
              <a:tblGrid>
                <a:gridCol w="1012743"/>
                <a:gridCol w="5108708"/>
                <a:gridCol w="1268576"/>
                <a:gridCol w="1250933"/>
              </a:tblGrid>
              <a:tr h="1372920">
                <a:tc>
                  <a:txBody>
                    <a:bodyPr/>
                    <a:lstStyle/>
                    <a:p>
                      <a:pPr marL="194310">
                        <a:spcAft>
                          <a:spcPts val="0"/>
                        </a:spcAft>
                      </a:pPr>
                      <a:r>
                        <a:rPr lang="kk-KZ" sz="1400" spc="-25" dirty="0">
                          <a:effectLst/>
                        </a:rPr>
                        <a:t>Жыл</a:t>
                      </a:r>
                      <a:endParaRPr lang="ru-RU" sz="1100" dirty="0">
                        <a:effectLst/>
                        <a:latin typeface="Segoe UI"/>
                        <a:ea typeface="Segoe UI"/>
                        <a:cs typeface="Times New Roman"/>
                      </a:endParaRPr>
                    </a:p>
                  </a:txBody>
                  <a:tcPr marL="0" marR="0" marT="0" marB="0"/>
                </a:tc>
                <a:tc>
                  <a:txBody>
                    <a:bodyPr/>
                    <a:lstStyle/>
                    <a:p>
                      <a:pPr marL="758190">
                        <a:spcAft>
                          <a:spcPts val="0"/>
                        </a:spcAft>
                      </a:pPr>
                      <a:r>
                        <a:rPr lang="kk-KZ" sz="1400" dirty="0">
                          <a:effectLst/>
                        </a:rPr>
                        <a:t>Білім беру ұйымының </a:t>
                      </a:r>
                      <a:r>
                        <a:rPr lang="kk-KZ" sz="1400" spc="-20" dirty="0">
                          <a:effectLst/>
                        </a:rPr>
                        <a:t>атауы</a:t>
                      </a:r>
                      <a:endParaRPr lang="ru-RU" sz="1100" dirty="0">
                        <a:effectLst/>
                        <a:latin typeface="Segoe UI"/>
                        <a:ea typeface="Segoe UI"/>
                        <a:cs typeface="Times New Roman"/>
                      </a:endParaRPr>
                    </a:p>
                  </a:txBody>
                  <a:tcPr marL="0" marR="0" marT="0" marB="0"/>
                </a:tc>
                <a:tc>
                  <a:txBody>
                    <a:bodyPr/>
                    <a:lstStyle/>
                    <a:p>
                      <a:pPr marL="160655" marR="100330" indent="-43180" algn="ctr">
                        <a:lnSpc>
                          <a:spcPct val="98000"/>
                        </a:lnSpc>
                        <a:spcBef>
                          <a:spcPts val="10"/>
                        </a:spcBef>
                        <a:spcAft>
                          <a:spcPts val="0"/>
                        </a:spcAft>
                      </a:pPr>
                      <a:r>
                        <a:rPr lang="kk-KZ" sz="1400" spc="-10">
                          <a:effectLst/>
                        </a:rPr>
                        <a:t>Орташа </a:t>
                      </a:r>
                      <a:r>
                        <a:rPr lang="kk-KZ" sz="1400">
                          <a:effectLst/>
                        </a:rPr>
                        <a:t>балл               4</a:t>
                      </a:r>
                      <a:endParaRPr lang="ru-RU" sz="1100">
                        <a:effectLst/>
                      </a:endParaRPr>
                    </a:p>
                    <a:p>
                      <a:pPr marL="151765" algn="ctr">
                        <a:lnSpc>
                          <a:spcPts val="1505"/>
                        </a:lnSpc>
                        <a:spcBef>
                          <a:spcPts val="20"/>
                        </a:spcBef>
                        <a:spcAft>
                          <a:spcPts val="0"/>
                        </a:spcAft>
                      </a:pPr>
                      <a:r>
                        <a:rPr lang="kk-KZ" sz="1400" spc="-10">
                          <a:effectLst/>
                        </a:rPr>
                        <a:t>сынып</a:t>
                      </a:r>
                      <a:endParaRPr lang="ru-RU" sz="1100">
                        <a:effectLst/>
                        <a:latin typeface="Segoe UI"/>
                        <a:ea typeface="Segoe UI"/>
                        <a:cs typeface="Times New Roman"/>
                      </a:endParaRPr>
                    </a:p>
                  </a:txBody>
                  <a:tcPr marL="0" marR="0" marT="0" marB="0"/>
                </a:tc>
                <a:tc>
                  <a:txBody>
                    <a:bodyPr/>
                    <a:lstStyle/>
                    <a:p>
                      <a:pPr marL="158115" marR="102870" indent="-43180" algn="ctr">
                        <a:lnSpc>
                          <a:spcPct val="98000"/>
                        </a:lnSpc>
                        <a:spcBef>
                          <a:spcPts val="10"/>
                        </a:spcBef>
                        <a:spcAft>
                          <a:spcPts val="0"/>
                        </a:spcAft>
                      </a:pPr>
                      <a:r>
                        <a:rPr lang="kk-KZ" sz="1400" spc="-10" dirty="0">
                          <a:effectLst/>
                        </a:rPr>
                        <a:t>Орташа </a:t>
                      </a:r>
                      <a:r>
                        <a:rPr lang="kk-KZ" sz="1400" dirty="0">
                          <a:effectLst/>
                        </a:rPr>
                        <a:t>балл                9</a:t>
                      </a:r>
                      <a:endParaRPr lang="ru-RU" sz="1100" dirty="0">
                        <a:effectLst/>
                      </a:endParaRPr>
                    </a:p>
                    <a:p>
                      <a:pPr marL="148590" algn="ctr">
                        <a:lnSpc>
                          <a:spcPts val="1505"/>
                        </a:lnSpc>
                        <a:spcBef>
                          <a:spcPts val="20"/>
                        </a:spcBef>
                        <a:spcAft>
                          <a:spcPts val="0"/>
                        </a:spcAft>
                      </a:pPr>
                      <a:r>
                        <a:rPr lang="kk-KZ" sz="1400" spc="-10" dirty="0">
                          <a:effectLst/>
                        </a:rPr>
                        <a:t>сынып</a:t>
                      </a:r>
                      <a:endParaRPr lang="ru-RU" sz="1100" dirty="0">
                        <a:effectLst/>
                        <a:latin typeface="Segoe UI"/>
                        <a:ea typeface="Segoe UI"/>
                        <a:cs typeface="Times New Roman"/>
                      </a:endParaRPr>
                    </a:p>
                  </a:txBody>
                  <a:tcPr marL="0" marR="0" marT="0" marB="0"/>
                </a:tc>
              </a:tr>
              <a:tr h="859328">
                <a:tc>
                  <a:txBody>
                    <a:bodyPr/>
                    <a:lstStyle/>
                    <a:p>
                      <a:pPr>
                        <a:lnSpc>
                          <a:spcPts val="1505"/>
                        </a:lnSpc>
                        <a:spcAft>
                          <a:spcPts val="0"/>
                        </a:spcAft>
                      </a:pPr>
                      <a:r>
                        <a:rPr lang="kk-KZ" sz="1400" spc="-20">
                          <a:effectLst/>
                        </a:rPr>
                        <a:t>2024</a:t>
                      </a:r>
                      <a:endParaRPr lang="ru-RU" sz="1100">
                        <a:effectLst/>
                        <a:latin typeface="Segoe UI"/>
                        <a:ea typeface="Segoe UI"/>
                        <a:cs typeface="Times New Roman"/>
                      </a:endParaRPr>
                    </a:p>
                  </a:txBody>
                  <a:tcPr marL="0" marR="0" marT="0" marB="0"/>
                </a:tc>
                <a:tc>
                  <a:txBody>
                    <a:bodyPr/>
                    <a:lstStyle/>
                    <a:p>
                      <a:pPr>
                        <a:lnSpc>
                          <a:spcPts val="1505"/>
                        </a:lnSpc>
                        <a:spcAft>
                          <a:spcPts val="0"/>
                        </a:spcAft>
                      </a:pPr>
                      <a:r>
                        <a:rPr lang="kk-KZ" sz="1400">
                          <a:effectLst/>
                        </a:rPr>
                        <a:t>«Ыбырай  Алтынсарин атындағы жалпы білім беретін мектеп жанындағы интернат» КММ-сі</a:t>
                      </a:r>
                      <a:endParaRPr lang="ru-RU" sz="1100">
                        <a:effectLst/>
                        <a:latin typeface="Segoe UI"/>
                        <a:ea typeface="Segoe UI"/>
                        <a:cs typeface="Times New Roman"/>
                      </a:endParaRPr>
                    </a:p>
                  </a:txBody>
                  <a:tcPr marL="0" marR="0" marT="0" marB="0"/>
                </a:tc>
                <a:tc>
                  <a:txBody>
                    <a:bodyPr/>
                    <a:lstStyle/>
                    <a:p>
                      <a:pPr marL="264795">
                        <a:lnSpc>
                          <a:spcPts val="1505"/>
                        </a:lnSpc>
                        <a:spcAft>
                          <a:spcPts val="0"/>
                        </a:spcAft>
                      </a:pPr>
                      <a:r>
                        <a:rPr lang="kk-KZ" sz="1400">
                          <a:effectLst/>
                        </a:rPr>
                        <a:t>460</a:t>
                      </a:r>
                      <a:endParaRPr lang="ru-RU" sz="1100">
                        <a:effectLst/>
                        <a:latin typeface="Segoe UI"/>
                        <a:ea typeface="Segoe UI"/>
                        <a:cs typeface="Times New Roman"/>
                      </a:endParaRPr>
                    </a:p>
                  </a:txBody>
                  <a:tcPr marL="0" marR="0" marT="0" marB="0"/>
                </a:tc>
                <a:tc>
                  <a:txBody>
                    <a:bodyPr/>
                    <a:lstStyle/>
                    <a:p>
                      <a:pPr marL="222250">
                        <a:lnSpc>
                          <a:spcPts val="1505"/>
                        </a:lnSpc>
                        <a:spcAft>
                          <a:spcPts val="0"/>
                        </a:spcAft>
                      </a:pPr>
                      <a:r>
                        <a:rPr lang="kk-KZ" sz="1400" dirty="0">
                          <a:effectLst/>
                        </a:rPr>
                        <a:t>438</a:t>
                      </a:r>
                      <a:endParaRPr lang="ru-RU" sz="1100" dirty="0">
                        <a:effectLst/>
                        <a:latin typeface="Segoe UI"/>
                        <a:ea typeface="Segoe UI"/>
                        <a:cs typeface="Times New Roman"/>
                      </a:endParaRPr>
                    </a:p>
                  </a:txBody>
                  <a:tcPr marL="0" marR="0" marT="0" marB="0"/>
                </a:tc>
              </a:tr>
            </a:tbl>
          </a:graphicData>
        </a:graphic>
      </p:graphicFrame>
    </p:spTree>
    <p:extLst>
      <p:ext uri="{BB962C8B-B14F-4D97-AF65-F5344CB8AC3E}">
        <p14:creationId xmlns:p14="http://schemas.microsoft.com/office/powerpoint/2010/main" val="2192744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2628709910"/>
              </p:ext>
            </p:extLst>
          </p:nvPr>
        </p:nvGraphicFramePr>
        <p:xfrm>
          <a:off x="268496" y="2996952"/>
          <a:ext cx="8640958" cy="2520280"/>
        </p:xfrm>
        <a:graphic>
          <a:graphicData uri="http://schemas.openxmlformats.org/drawingml/2006/table">
            <a:tbl>
              <a:tblPr firstRow="1" firstCol="1" lastRow="1" lastCol="1" bandRow="1" bandCol="1">
                <a:tableStyleId>{5C22544A-7EE6-4342-B048-85BDC9FD1C3A}</a:tableStyleId>
              </a:tblPr>
              <a:tblGrid>
                <a:gridCol w="1252351"/>
                <a:gridCol w="3132204"/>
                <a:gridCol w="998699"/>
                <a:gridCol w="876734"/>
                <a:gridCol w="1127735"/>
                <a:gridCol w="1253235"/>
              </a:tblGrid>
              <a:tr h="448798">
                <a:tc>
                  <a:txBody>
                    <a:bodyPr/>
                    <a:lstStyle/>
                    <a:p>
                      <a:pPr marL="62230" marR="50165" algn="ctr">
                        <a:lnSpc>
                          <a:spcPts val="1505"/>
                        </a:lnSpc>
                        <a:spcAft>
                          <a:spcPts val="0"/>
                        </a:spcAft>
                      </a:pPr>
                      <a:r>
                        <a:rPr lang="kk-KZ" sz="1200" spc="-25" dirty="0">
                          <a:effectLst/>
                          <a:latin typeface="Times New Roman" pitchFamily="18" charset="0"/>
                          <a:cs typeface="Times New Roman" pitchFamily="18" charset="0"/>
                        </a:rPr>
                        <a:t>Жыл</a:t>
                      </a:r>
                      <a:endParaRPr lang="ru-RU" sz="1100" dirty="0">
                        <a:effectLst/>
                        <a:latin typeface="Times New Roman" pitchFamily="18" charset="0"/>
                        <a:ea typeface="Segoe UI"/>
                        <a:cs typeface="Times New Roman" pitchFamily="18" charset="0"/>
                      </a:endParaRPr>
                    </a:p>
                  </a:txBody>
                  <a:tcPr marL="0" marR="0" marT="0" marB="0"/>
                </a:tc>
                <a:tc rowSpan="2">
                  <a:txBody>
                    <a:bodyPr/>
                    <a:lstStyle/>
                    <a:p>
                      <a:pPr algn="ctr">
                        <a:lnSpc>
                          <a:spcPct val="100000"/>
                        </a:lnSpc>
                        <a:spcAft>
                          <a:spcPts val="0"/>
                        </a:spcAft>
                      </a:pPr>
                      <a:r>
                        <a:rPr lang="kk-KZ" sz="1200" dirty="0">
                          <a:effectLst/>
                          <a:latin typeface="Times New Roman" pitchFamily="18" charset="0"/>
                          <a:cs typeface="Times New Roman" pitchFamily="18" charset="0"/>
                        </a:rPr>
                        <a:t>Білім беру ұйымының </a:t>
                      </a:r>
                      <a:r>
                        <a:rPr lang="kk-KZ" sz="1200" spc="-10" dirty="0">
                          <a:effectLst/>
                          <a:latin typeface="Times New Roman" pitchFamily="18" charset="0"/>
                          <a:cs typeface="Times New Roman" pitchFamily="18" charset="0"/>
                        </a:rPr>
                        <a:t>атауы</a:t>
                      </a:r>
                      <a:endParaRPr lang="ru-RU" sz="1100" dirty="0">
                        <a:effectLst/>
                        <a:latin typeface="Times New Roman" pitchFamily="18" charset="0"/>
                        <a:ea typeface="Segoe UI"/>
                        <a:cs typeface="Times New Roman" pitchFamily="18" charset="0"/>
                      </a:endParaRPr>
                    </a:p>
                  </a:txBody>
                  <a:tcPr marL="0" marR="0" marT="0" marB="0"/>
                </a:tc>
                <a:tc gridSpan="3">
                  <a:txBody>
                    <a:bodyPr/>
                    <a:lstStyle/>
                    <a:p>
                      <a:pPr algn="ctr">
                        <a:lnSpc>
                          <a:spcPts val="1570"/>
                        </a:lnSpc>
                        <a:spcAft>
                          <a:spcPts val="0"/>
                        </a:spcAft>
                      </a:pPr>
                      <a:r>
                        <a:rPr lang="kk-KZ" sz="1200">
                          <a:effectLst/>
                          <a:latin typeface="Times New Roman" pitchFamily="18" charset="0"/>
                          <a:cs typeface="Times New Roman" pitchFamily="18" charset="0"/>
                        </a:rPr>
                        <a:t>Орташа балл</a:t>
                      </a:r>
                      <a:endParaRPr lang="ru-RU" sz="1100">
                        <a:effectLst/>
                        <a:latin typeface="Times New Roman" pitchFamily="18" charset="0"/>
                        <a:cs typeface="Times New Roman" pitchFamily="18" charset="0"/>
                      </a:endParaRPr>
                    </a:p>
                    <a:p>
                      <a:pPr algn="ctr">
                        <a:lnSpc>
                          <a:spcPts val="1570"/>
                        </a:lnSpc>
                        <a:spcAft>
                          <a:spcPts val="0"/>
                        </a:spcAft>
                      </a:pPr>
                      <a:r>
                        <a:rPr lang="kk-KZ" sz="1200" spc="-10">
                          <a:effectLst/>
                          <a:latin typeface="Times New Roman" pitchFamily="18" charset="0"/>
                          <a:cs typeface="Times New Roman" pitchFamily="18" charset="0"/>
                        </a:rPr>
                        <a:t>4 сынып</a:t>
                      </a:r>
                      <a:endParaRPr lang="ru-RU" sz="1100">
                        <a:effectLst/>
                        <a:latin typeface="Times New Roman" pitchFamily="18" charset="0"/>
                        <a:ea typeface="Segoe UI"/>
                        <a:cs typeface="Times New Roman" pitchFamily="18" charset="0"/>
                      </a:endParaRPr>
                    </a:p>
                  </a:txBody>
                  <a:tcPr marL="0" marR="0" marT="0" marB="0"/>
                </a:tc>
                <a:tc hMerge="1">
                  <a:txBody>
                    <a:bodyPr/>
                    <a:lstStyle/>
                    <a:p>
                      <a:endParaRPr lang="ru-RU"/>
                    </a:p>
                  </a:txBody>
                  <a:tcPr/>
                </a:tc>
                <a:tc hMerge="1">
                  <a:txBody>
                    <a:bodyPr/>
                    <a:lstStyle/>
                    <a:p>
                      <a:endParaRPr lang="ru-RU"/>
                    </a:p>
                  </a:txBody>
                  <a:tcPr/>
                </a:tc>
                <a:tc>
                  <a:txBody>
                    <a:bodyPr/>
                    <a:lstStyle/>
                    <a:p>
                      <a:pPr marL="736600" algn="ctr">
                        <a:lnSpc>
                          <a:spcPts val="1570"/>
                        </a:lnSpc>
                        <a:spcAft>
                          <a:spcPts val="0"/>
                        </a:spcAft>
                      </a:pPr>
                      <a:r>
                        <a:rPr lang="kk-KZ" sz="1400">
                          <a:effectLst/>
                          <a:latin typeface="Times New Roman" pitchFamily="18" charset="0"/>
                          <a:cs typeface="Times New Roman" pitchFamily="18" charset="0"/>
                        </a:rPr>
                        <a:t> </a:t>
                      </a:r>
                      <a:endParaRPr lang="ru-RU" sz="1100">
                        <a:effectLst/>
                        <a:latin typeface="Times New Roman" pitchFamily="18" charset="0"/>
                        <a:cs typeface="Times New Roman" pitchFamily="18" charset="0"/>
                      </a:endParaRPr>
                    </a:p>
                    <a:p>
                      <a:pPr algn="ctr">
                        <a:lnSpc>
                          <a:spcPts val="1570"/>
                        </a:lnSpc>
                        <a:spcAft>
                          <a:spcPts val="0"/>
                        </a:spcAft>
                      </a:pPr>
                      <a:r>
                        <a:rPr lang="kk-KZ" sz="1400">
                          <a:effectLst/>
                          <a:latin typeface="Times New Roman" pitchFamily="18" charset="0"/>
                          <a:cs typeface="Times New Roman" pitchFamily="18" charset="0"/>
                        </a:rPr>
                        <a:t> </a:t>
                      </a:r>
                      <a:endParaRPr lang="ru-RU" sz="1100">
                        <a:effectLst/>
                        <a:latin typeface="Times New Roman" pitchFamily="18" charset="0"/>
                        <a:ea typeface="Segoe UI"/>
                        <a:cs typeface="Times New Roman" pitchFamily="18" charset="0"/>
                      </a:endParaRPr>
                    </a:p>
                  </a:txBody>
                  <a:tcPr marL="0" marR="0" marT="0" marB="0"/>
                </a:tc>
              </a:tr>
              <a:tr h="1440360">
                <a:tc>
                  <a:txBody>
                    <a:bodyPr/>
                    <a:lstStyle/>
                    <a:p>
                      <a:pPr>
                        <a:spcAft>
                          <a:spcPts val="0"/>
                        </a:spcAft>
                      </a:pPr>
                      <a:r>
                        <a:rPr lang="kk-KZ" sz="1200" spc="-20" dirty="0">
                          <a:effectLst/>
                          <a:latin typeface="Times New Roman" pitchFamily="18" charset="0"/>
                          <a:cs typeface="Times New Roman" pitchFamily="18" charset="0"/>
                        </a:rPr>
                        <a:t>       2024</a:t>
                      </a:r>
                      <a:endParaRPr lang="ru-RU" sz="1100" dirty="0">
                        <a:effectLst/>
                        <a:latin typeface="Times New Roman" pitchFamily="18" charset="0"/>
                        <a:ea typeface="Segoe UI"/>
                        <a:cs typeface="Times New Roman" pitchFamily="18" charset="0"/>
                      </a:endParaRPr>
                    </a:p>
                  </a:txBody>
                  <a:tcPr marL="0" marR="0" marT="0" marB="0"/>
                </a:tc>
                <a:tc vMerge="1">
                  <a:txBody>
                    <a:bodyPr/>
                    <a:lstStyle/>
                    <a:p>
                      <a:endParaRPr lang="ru-RU"/>
                    </a:p>
                  </a:txBody>
                  <a:tcPr/>
                </a:tc>
                <a:tc>
                  <a:txBody>
                    <a:bodyPr/>
                    <a:lstStyle/>
                    <a:p>
                      <a:pPr>
                        <a:spcBef>
                          <a:spcPts val="280"/>
                        </a:spcBef>
                        <a:spcAft>
                          <a:spcPts val="0"/>
                        </a:spcAft>
                      </a:pPr>
                      <a:r>
                        <a:rPr lang="kk-KZ" sz="1200">
                          <a:effectLst/>
                          <a:latin typeface="Times New Roman" pitchFamily="18" charset="0"/>
                          <a:cs typeface="Times New Roman" pitchFamily="18" charset="0"/>
                        </a:rPr>
                        <a:t> </a:t>
                      </a:r>
                      <a:endParaRPr lang="ru-RU" sz="1100">
                        <a:effectLst/>
                        <a:latin typeface="Times New Roman" pitchFamily="18" charset="0"/>
                        <a:cs typeface="Times New Roman" pitchFamily="18" charset="0"/>
                      </a:endParaRPr>
                    </a:p>
                    <a:p>
                      <a:pPr marL="99695">
                        <a:spcAft>
                          <a:spcPts val="0"/>
                        </a:spcAft>
                      </a:pPr>
                      <a:r>
                        <a:rPr lang="kk-KZ" sz="1200">
                          <a:effectLst/>
                          <a:latin typeface="Times New Roman" pitchFamily="18" charset="0"/>
                          <a:cs typeface="Times New Roman" pitchFamily="18" charset="0"/>
                        </a:rPr>
                        <a:t>Оқу </a:t>
                      </a:r>
                      <a:r>
                        <a:rPr lang="kk-KZ" sz="1200" spc="-10">
                          <a:effectLst/>
                          <a:latin typeface="Times New Roman" pitchFamily="18" charset="0"/>
                          <a:cs typeface="Times New Roman" pitchFamily="18" charset="0"/>
                        </a:rPr>
                        <a:t>сауаттылығы</a:t>
                      </a:r>
                      <a:endParaRPr lang="ru-RU" sz="1100">
                        <a:effectLst/>
                        <a:latin typeface="Times New Roman" pitchFamily="18" charset="0"/>
                        <a:ea typeface="Segoe UI"/>
                        <a:cs typeface="Times New Roman" pitchFamily="18" charset="0"/>
                      </a:endParaRPr>
                    </a:p>
                  </a:txBody>
                  <a:tcPr marL="0" marR="0" marT="0" marB="0" vert="vert270"/>
                </a:tc>
                <a:tc>
                  <a:txBody>
                    <a:bodyPr/>
                    <a:lstStyle/>
                    <a:p>
                      <a:pPr marL="283210" indent="-143510">
                        <a:lnSpc>
                          <a:spcPct val="101000"/>
                        </a:lnSpc>
                        <a:spcBef>
                          <a:spcPts val="645"/>
                        </a:spcBef>
                        <a:spcAft>
                          <a:spcPts val="0"/>
                        </a:spcAft>
                      </a:pPr>
                      <a:r>
                        <a:rPr lang="kk-KZ" sz="1200" spc="-10">
                          <a:effectLst/>
                          <a:latin typeface="Times New Roman" pitchFamily="18" charset="0"/>
                          <a:cs typeface="Times New Roman" pitchFamily="18" charset="0"/>
                        </a:rPr>
                        <a:t>Математикалық сауаттылық</a:t>
                      </a:r>
                      <a:endParaRPr lang="ru-RU" sz="1100">
                        <a:effectLst/>
                        <a:latin typeface="Times New Roman" pitchFamily="18" charset="0"/>
                        <a:ea typeface="Segoe UI"/>
                        <a:cs typeface="Times New Roman" pitchFamily="18" charset="0"/>
                      </a:endParaRPr>
                    </a:p>
                  </a:txBody>
                  <a:tcPr marL="0" marR="0" marT="0" marB="0" vert="vert270"/>
                </a:tc>
                <a:tc>
                  <a:txBody>
                    <a:bodyPr/>
                    <a:lstStyle/>
                    <a:p>
                      <a:pPr marL="243205" indent="-100965">
                        <a:lnSpc>
                          <a:spcPct val="101000"/>
                        </a:lnSpc>
                        <a:spcBef>
                          <a:spcPts val="1010"/>
                        </a:spcBef>
                        <a:spcAft>
                          <a:spcPts val="0"/>
                        </a:spcAft>
                      </a:pPr>
                      <a:r>
                        <a:rPr lang="kk-KZ" sz="1200" spc="-10">
                          <a:effectLst/>
                          <a:latin typeface="Times New Roman" pitchFamily="18" charset="0"/>
                          <a:cs typeface="Times New Roman" pitchFamily="18" charset="0"/>
                        </a:rPr>
                        <a:t>Жаратылыстану сауаттылығы</a:t>
                      </a:r>
                      <a:endParaRPr lang="ru-RU" sz="1100">
                        <a:effectLst/>
                        <a:latin typeface="Times New Roman" pitchFamily="18" charset="0"/>
                        <a:ea typeface="Segoe UI"/>
                        <a:cs typeface="Times New Roman" pitchFamily="18" charset="0"/>
                      </a:endParaRPr>
                    </a:p>
                  </a:txBody>
                  <a:tcPr marL="0" marR="0" marT="0" marB="0" vert="vert270"/>
                </a:tc>
                <a:tc>
                  <a:txBody>
                    <a:bodyPr/>
                    <a:lstStyle/>
                    <a:p>
                      <a:pPr marL="243205" indent="-100965">
                        <a:lnSpc>
                          <a:spcPct val="101000"/>
                        </a:lnSpc>
                        <a:spcBef>
                          <a:spcPts val="1010"/>
                        </a:spcBef>
                        <a:spcAft>
                          <a:spcPts val="0"/>
                        </a:spcAft>
                      </a:pPr>
                      <a:r>
                        <a:rPr lang="kk-KZ" sz="1200">
                          <a:effectLst/>
                          <a:latin typeface="Times New Roman" pitchFamily="18" charset="0"/>
                          <a:cs typeface="Times New Roman" pitchFamily="18" charset="0"/>
                        </a:rPr>
                        <a:t>Жалпы</a:t>
                      </a:r>
                      <a:endParaRPr lang="ru-RU" sz="1100">
                        <a:effectLst/>
                        <a:latin typeface="Times New Roman" pitchFamily="18" charset="0"/>
                        <a:ea typeface="Segoe UI"/>
                        <a:cs typeface="Times New Roman" pitchFamily="18" charset="0"/>
                      </a:endParaRPr>
                    </a:p>
                  </a:txBody>
                  <a:tcPr marL="0" marR="0" marT="0" marB="0" vert="vert270"/>
                </a:tc>
              </a:tr>
              <a:tr h="631122">
                <a:tc>
                  <a:txBody>
                    <a:bodyPr/>
                    <a:lstStyle/>
                    <a:p>
                      <a:pPr marL="12065" marR="62230" algn="ctr">
                        <a:lnSpc>
                          <a:spcPts val="1505"/>
                        </a:lnSpc>
                        <a:spcAft>
                          <a:spcPts val="0"/>
                        </a:spcAft>
                      </a:pPr>
                      <a:r>
                        <a:rPr lang="kk-KZ" sz="1200" dirty="0">
                          <a:effectLst/>
                          <a:latin typeface="Times New Roman" pitchFamily="18" charset="0"/>
                          <a:cs typeface="Times New Roman" pitchFamily="18" charset="0"/>
                        </a:rPr>
                        <a:t> </a:t>
                      </a:r>
                      <a:endParaRPr lang="ru-RU" sz="1100" dirty="0">
                        <a:effectLst/>
                        <a:latin typeface="Times New Roman" pitchFamily="18" charset="0"/>
                        <a:ea typeface="Segoe UI"/>
                        <a:cs typeface="Times New Roman" pitchFamily="18" charset="0"/>
                      </a:endParaRPr>
                    </a:p>
                  </a:txBody>
                  <a:tcPr marL="0" marR="0" marT="0" marB="0"/>
                </a:tc>
                <a:tc>
                  <a:txBody>
                    <a:bodyPr/>
                    <a:lstStyle/>
                    <a:p>
                      <a:pPr>
                        <a:lnSpc>
                          <a:spcPts val="1505"/>
                        </a:lnSpc>
                        <a:spcAft>
                          <a:spcPts val="0"/>
                        </a:spcAft>
                      </a:pPr>
                      <a:r>
                        <a:rPr lang="kk-KZ" sz="1200" dirty="0">
                          <a:effectLst/>
                          <a:latin typeface="Times New Roman" pitchFamily="18" charset="0"/>
                          <a:cs typeface="Times New Roman" pitchFamily="18" charset="0"/>
                        </a:rPr>
                        <a:t>«Ыбырай Алтынсарин атындағы жалпы білім беретін мектеп жанындағы интернат» КММ-сі</a:t>
                      </a:r>
                      <a:endParaRPr lang="ru-RU" sz="1100" dirty="0">
                        <a:effectLst/>
                        <a:latin typeface="Times New Roman" pitchFamily="18" charset="0"/>
                        <a:ea typeface="Segoe UI"/>
                        <a:cs typeface="Times New Roman" pitchFamily="18" charset="0"/>
                      </a:endParaRPr>
                    </a:p>
                  </a:txBody>
                  <a:tcPr marL="0" marR="0" marT="0" marB="0"/>
                </a:tc>
                <a:tc>
                  <a:txBody>
                    <a:bodyPr/>
                    <a:lstStyle/>
                    <a:p>
                      <a:pPr marL="6985" algn="ctr">
                        <a:lnSpc>
                          <a:spcPts val="1505"/>
                        </a:lnSpc>
                        <a:spcAft>
                          <a:spcPts val="0"/>
                        </a:spcAft>
                      </a:pPr>
                      <a:r>
                        <a:rPr lang="kk-KZ" sz="1400" dirty="0">
                          <a:effectLst/>
                          <a:latin typeface="Times New Roman" pitchFamily="18" charset="0"/>
                          <a:cs typeface="Times New Roman" pitchFamily="18" charset="0"/>
                        </a:rPr>
                        <a:t>409</a:t>
                      </a:r>
                      <a:endParaRPr lang="ru-RU" sz="1100" dirty="0">
                        <a:effectLst/>
                        <a:latin typeface="Times New Roman" pitchFamily="18" charset="0"/>
                        <a:ea typeface="Segoe UI"/>
                        <a:cs typeface="Times New Roman" pitchFamily="18" charset="0"/>
                      </a:endParaRPr>
                    </a:p>
                  </a:txBody>
                  <a:tcPr marL="0" marR="0" marT="0" marB="0"/>
                </a:tc>
                <a:tc>
                  <a:txBody>
                    <a:bodyPr/>
                    <a:lstStyle/>
                    <a:p>
                      <a:pPr marL="168275">
                        <a:lnSpc>
                          <a:spcPts val="1505"/>
                        </a:lnSpc>
                        <a:spcAft>
                          <a:spcPts val="0"/>
                        </a:spcAft>
                      </a:pPr>
                      <a:r>
                        <a:rPr lang="kk-KZ" sz="1400" dirty="0">
                          <a:effectLst/>
                          <a:latin typeface="Times New Roman" pitchFamily="18" charset="0"/>
                          <a:cs typeface="Times New Roman" pitchFamily="18" charset="0"/>
                        </a:rPr>
                        <a:t>506</a:t>
                      </a:r>
                      <a:endParaRPr lang="ru-RU" sz="1100" dirty="0">
                        <a:effectLst/>
                        <a:latin typeface="Times New Roman" pitchFamily="18" charset="0"/>
                        <a:ea typeface="Segoe UI"/>
                        <a:cs typeface="Times New Roman" pitchFamily="18" charset="0"/>
                      </a:endParaRPr>
                    </a:p>
                  </a:txBody>
                  <a:tcPr marL="0" marR="0" marT="0" marB="0"/>
                </a:tc>
                <a:tc>
                  <a:txBody>
                    <a:bodyPr/>
                    <a:lstStyle/>
                    <a:p>
                      <a:pPr marL="214630">
                        <a:lnSpc>
                          <a:spcPts val="1505"/>
                        </a:lnSpc>
                        <a:spcAft>
                          <a:spcPts val="0"/>
                        </a:spcAft>
                      </a:pPr>
                      <a:r>
                        <a:rPr lang="kk-KZ" sz="1400" dirty="0">
                          <a:effectLst/>
                          <a:latin typeface="Times New Roman" pitchFamily="18" charset="0"/>
                          <a:cs typeface="Times New Roman" pitchFamily="18" charset="0"/>
                        </a:rPr>
                        <a:t>465</a:t>
                      </a:r>
                      <a:endParaRPr lang="ru-RU" sz="1100" dirty="0">
                        <a:effectLst/>
                        <a:latin typeface="Times New Roman" pitchFamily="18" charset="0"/>
                        <a:cs typeface="Times New Roman" pitchFamily="18" charset="0"/>
                      </a:endParaRPr>
                    </a:p>
                    <a:p>
                      <a:pPr marL="214630">
                        <a:lnSpc>
                          <a:spcPts val="1505"/>
                        </a:lnSpc>
                        <a:spcAft>
                          <a:spcPts val="0"/>
                        </a:spcAft>
                      </a:pPr>
                      <a:r>
                        <a:rPr lang="kk-KZ" sz="1400" dirty="0">
                          <a:effectLst/>
                          <a:latin typeface="Times New Roman" pitchFamily="18" charset="0"/>
                          <a:cs typeface="Times New Roman" pitchFamily="18" charset="0"/>
                        </a:rPr>
                        <a:t> </a:t>
                      </a:r>
                      <a:endParaRPr lang="ru-RU" sz="1100" dirty="0">
                        <a:effectLst/>
                        <a:latin typeface="Times New Roman" pitchFamily="18" charset="0"/>
                        <a:cs typeface="Times New Roman" pitchFamily="18" charset="0"/>
                      </a:endParaRPr>
                    </a:p>
                    <a:p>
                      <a:pPr marL="214630">
                        <a:lnSpc>
                          <a:spcPts val="1505"/>
                        </a:lnSpc>
                        <a:spcAft>
                          <a:spcPts val="0"/>
                        </a:spcAft>
                      </a:pPr>
                      <a:r>
                        <a:rPr lang="kk-KZ" sz="1400" dirty="0">
                          <a:effectLst/>
                          <a:latin typeface="Times New Roman" pitchFamily="18" charset="0"/>
                          <a:cs typeface="Times New Roman" pitchFamily="18" charset="0"/>
                        </a:rPr>
                        <a:t> </a:t>
                      </a:r>
                      <a:endParaRPr lang="ru-RU" sz="1100" dirty="0">
                        <a:effectLst/>
                        <a:latin typeface="Times New Roman" pitchFamily="18" charset="0"/>
                        <a:ea typeface="Segoe UI"/>
                        <a:cs typeface="Times New Roman" pitchFamily="18" charset="0"/>
                      </a:endParaRPr>
                    </a:p>
                  </a:txBody>
                  <a:tcPr marL="0" marR="0" marT="0" marB="0"/>
                </a:tc>
                <a:tc>
                  <a:txBody>
                    <a:bodyPr/>
                    <a:lstStyle/>
                    <a:p>
                      <a:pPr>
                        <a:lnSpc>
                          <a:spcPts val="1505"/>
                        </a:lnSpc>
                        <a:spcAft>
                          <a:spcPts val="0"/>
                        </a:spcAft>
                      </a:pPr>
                      <a:r>
                        <a:rPr lang="kk-KZ" sz="1400" dirty="0">
                          <a:effectLst/>
                          <a:latin typeface="Times New Roman" pitchFamily="18" charset="0"/>
                          <a:cs typeface="Times New Roman" pitchFamily="18" charset="0"/>
                        </a:rPr>
                        <a:t>  460</a:t>
                      </a:r>
                      <a:endParaRPr lang="ru-RU" sz="1100" dirty="0">
                        <a:effectLst/>
                        <a:latin typeface="Times New Roman" pitchFamily="18" charset="0"/>
                        <a:ea typeface="Segoe UI"/>
                        <a:cs typeface="Times New Roman" pitchFamily="18" charset="0"/>
                      </a:endParaRPr>
                    </a:p>
                  </a:txBody>
                  <a:tcPr marL="0" marR="0" marT="0" marB="0"/>
                </a:tc>
              </a:tr>
            </a:tbl>
          </a:graphicData>
        </a:graphic>
      </p:graphicFrame>
      <p:sp>
        <p:nvSpPr>
          <p:cNvPr id="5" name="Прямоугольник 4"/>
          <p:cNvSpPr/>
          <p:nvPr/>
        </p:nvSpPr>
        <p:spPr>
          <a:xfrm>
            <a:off x="268494" y="764704"/>
            <a:ext cx="8640960" cy="2031325"/>
          </a:xfrm>
          <a:prstGeom prst="rect">
            <a:avLst/>
          </a:prstGeom>
        </p:spPr>
        <p:txBody>
          <a:bodyPr wrap="square">
            <a:spAutoFit/>
          </a:bodyPr>
          <a:lstStyle/>
          <a:p>
            <a:r>
              <a:rPr lang="kk-KZ" dirty="0">
                <a:latin typeface="Times New Roman" pitchFamily="18" charset="0"/>
                <a:cs typeface="Times New Roman" pitchFamily="18" charset="0"/>
              </a:rPr>
              <a:t>4 сынып тестілеу нәтижесі пәндер бойынша  оқу сауаттылығы  салыстырмалы түрде 41 оқушының көрсеткіші 409 балл,68,1%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математикалық сауаттылық бойынша 41 оқушының көрсеткіші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506 балл,84,3%</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жаратылыстану ғылыми сауаттылық бойынша 41 оқушының көрсеткіші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465 балл 77,5% құрады.</a:t>
            </a:r>
            <a:endParaRPr lang="ru-RU" dirty="0">
              <a:latin typeface="Times New Roman" pitchFamily="18" charset="0"/>
              <a:cs typeface="Times New Roman" pitchFamily="18" charset="0"/>
            </a:endParaRPr>
          </a:p>
          <a:p>
            <a:pPr algn="ctr"/>
            <a:r>
              <a:rPr lang="kk-KZ" b="1" dirty="0">
                <a:latin typeface="Times New Roman" pitchFamily="18" charset="0"/>
                <a:cs typeface="Times New Roman" pitchFamily="18" charset="0"/>
              </a:rPr>
              <a:t>  Жалпы 4 сыныптар бойынша ББЖМ нәтижесі 460 балл 75,2% құрады.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49841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323528" y="692696"/>
            <a:ext cx="8496945"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      4сыныптар Математикалық сауаттылық пәні бойынша</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Математикалық сауаттылық нәтижелер талдауында оқушылардың оқу дағдылары бойынша математикалық сауаттылықтан кездескен проблемалар: жабық тестілеуде логикалық тапсырма бойынша және симметрия ұғымы, диаграмма сәйкестендіру тапсырмалары бойынша, математикадан ашық тесте кеңістіктіктегі фигураны табу. Тест қорытындысын сараптай келе математика пәні бойынша алдағы уақытта  шамалардың орындалу ретінен және күрделі теңдеуді табуда және диаграмма ұғымымен, оларды сәйкестендіру кейбір оқушыларға қиындық туғызды.                                                                                          </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14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Оқу сауаттылығы бойынша</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           Оқу сауаттылығынан туындаған қиындықтар  мәтіннің түрлерін анықтауда және оқиға желісінің реттілігін табуда ,күрделі мүшелерді анықтауда қиындықтар болды.  </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14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Жаратылыстану ғылыми сауаттылық бойынша</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                                                                                                          </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          Ғылыми сауаттылықтан туындаған қиындықтар меридиандардың параллельдерден айырмашылығын қай бағытты көрсетуден қиналды.</a:t>
            </a:r>
            <a:r>
              <a:rPr kumimoji="0" lang="kk-KZ" sz="1100" b="0"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 </a:t>
            </a:r>
            <a:r>
              <a:rPr kumimoji="0" lang="kk-KZ" sz="1400" b="0"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Жаратылыстану сауаттылығы бойынша төртінші сынып оқушылары үшін келесі тақырыптар ең қиын болды: «Жануарлар», «Заттардың түрлері. Ауа. Су», Алып энтода тұқымы Оңтүстік Америкадан Еуропаның</a:t>
            </a:r>
            <a:r>
              <a:rPr kumimoji="0" lang="kk-KZ" sz="1600" b="0"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 </a:t>
            </a:r>
            <a:r>
              <a:rPr kumimoji="0" lang="kk-KZ" sz="1400" b="0"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Солтүстігіне дейін мұхит арқылы қанша киллометр жүзіп өткен деген сұрақтарға жауап беруден қиындықтар туындады.</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9 сынып тестілеу нәтижесі пәндер бойынша</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Матемаикалық сауаттылық 470,Оқу сауаттылығы 462,Физика 438,</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Биология 388,Химия 398, Жаратылыстану 421, География 458.</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14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Жалпы 9 сыныптар бойынша 433 ұпайды құрады.</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92277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597561207"/>
              </p:ext>
            </p:extLst>
          </p:nvPr>
        </p:nvGraphicFramePr>
        <p:xfrm>
          <a:off x="251520" y="692696"/>
          <a:ext cx="8568953" cy="5400601"/>
        </p:xfrm>
        <a:graphic>
          <a:graphicData uri="http://schemas.openxmlformats.org/drawingml/2006/table">
            <a:tbl>
              <a:tblPr firstRow="1" firstCol="1" bandRow="1">
                <a:tableStyleId>{5C22544A-7EE6-4342-B048-85BDC9FD1C3A}</a:tableStyleId>
              </a:tblPr>
              <a:tblGrid>
                <a:gridCol w="864096"/>
                <a:gridCol w="1512168"/>
                <a:gridCol w="767271"/>
                <a:gridCol w="840340"/>
                <a:gridCol w="581735"/>
                <a:gridCol w="784963"/>
                <a:gridCol w="598768"/>
                <a:gridCol w="673614"/>
                <a:gridCol w="856851"/>
                <a:gridCol w="1089147"/>
              </a:tblGrid>
              <a:tr h="1267623">
                <a:tc>
                  <a:txBody>
                    <a:bodyPr/>
                    <a:lstStyle/>
                    <a:p>
                      <a:pPr marL="165100" marR="189865" algn="l">
                        <a:lnSpc>
                          <a:spcPct val="100000"/>
                        </a:lnSpc>
                        <a:spcBef>
                          <a:spcPts val="1170"/>
                        </a:spcBef>
                        <a:spcAft>
                          <a:spcPts val="0"/>
                        </a:spcAft>
                      </a:pPr>
                      <a:r>
                        <a:rPr lang="kk-KZ" sz="1200" dirty="0">
                          <a:effectLst/>
                          <a:latin typeface="Times New Roman" pitchFamily="18" charset="0"/>
                          <a:cs typeface="Times New Roman" pitchFamily="18" charset="0"/>
                        </a:rPr>
                        <a:t> </a:t>
                      </a:r>
                      <a:r>
                        <a:rPr lang="kk-KZ" sz="1100" dirty="0">
                          <a:effectLst/>
                          <a:latin typeface="Times New Roman" pitchFamily="18" charset="0"/>
                          <a:cs typeface="Times New Roman" pitchFamily="18" charset="0"/>
                        </a:rPr>
                        <a:t>Жылы</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marL="165100" marR="189865" algn="l">
                        <a:lnSpc>
                          <a:spcPct val="100000"/>
                        </a:lnSpc>
                        <a:spcBef>
                          <a:spcPts val="1170"/>
                        </a:spcBef>
                        <a:spcAft>
                          <a:spcPts val="0"/>
                        </a:spcAft>
                      </a:pPr>
                      <a:r>
                        <a:rPr lang="kk-KZ" sz="1200" dirty="0">
                          <a:effectLst/>
                          <a:latin typeface="Times New Roman" pitchFamily="18" charset="0"/>
                          <a:cs typeface="Times New Roman" pitchFamily="18" charset="0"/>
                        </a:rPr>
                        <a:t>Білім беру ұйымының </a:t>
                      </a:r>
                      <a:r>
                        <a:rPr lang="kk-KZ" sz="1200" spc="-10" dirty="0">
                          <a:effectLst/>
                          <a:latin typeface="Times New Roman" pitchFamily="18" charset="0"/>
                          <a:cs typeface="Times New Roman" pitchFamily="18" charset="0"/>
                        </a:rPr>
                        <a:t>атауы</a:t>
                      </a:r>
                      <a:endParaRPr lang="ru-RU" sz="1400" dirty="0">
                        <a:effectLst/>
                        <a:latin typeface="Times New Roman" pitchFamily="18" charset="0"/>
                        <a:ea typeface="Segoe UI"/>
                        <a:cs typeface="Times New Roman" pitchFamily="18" charset="0"/>
                      </a:endParaRPr>
                    </a:p>
                  </a:txBody>
                  <a:tcPr marL="68580" marR="68580" marT="0" marB="0"/>
                </a:tc>
                <a:tc gridSpan="7">
                  <a:txBody>
                    <a:bodyPr/>
                    <a:lstStyle/>
                    <a:p>
                      <a:pPr marL="165100" marR="189865" algn="l">
                        <a:lnSpc>
                          <a:spcPct val="100000"/>
                        </a:lnSpc>
                        <a:spcBef>
                          <a:spcPts val="1170"/>
                        </a:spcBef>
                        <a:spcAft>
                          <a:spcPts val="0"/>
                        </a:spcAft>
                      </a:pPr>
                      <a:r>
                        <a:rPr lang="kk-KZ" sz="1400" dirty="0">
                          <a:effectLst/>
                          <a:latin typeface="Times New Roman" pitchFamily="18" charset="0"/>
                          <a:cs typeface="Times New Roman" pitchFamily="18" charset="0"/>
                        </a:rPr>
                        <a:t>            </a:t>
                      </a:r>
                      <a:r>
                        <a:rPr lang="kk-KZ" sz="1200" dirty="0">
                          <a:effectLst/>
                          <a:latin typeface="Times New Roman" pitchFamily="18" charset="0"/>
                          <a:cs typeface="Times New Roman" pitchFamily="18" charset="0"/>
                        </a:rPr>
                        <a:t>Орташа балл   9 </a:t>
                      </a:r>
                      <a:r>
                        <a:rPr lang="kk-KZ" sz="1200" spc="-10" dirty="0">
                          <a:effectLst/>
                          <a:latin typeface="Times New Roman" pitchFamily="18" charset="0"/>
                          <a:cs typeface="Times New Roman" pitchFamily="18" charset="0"/>
                        </a:rPr>
                        <a:t>сынып</a:t>
                      </a:r>
                      <a:endParaRPr lang="ru-RU" sz="1400" dirty="0">
                        <a:effectLst/>
                        <a:latin typeface="Times New Roman" pitchFamily="18" charset="0"/>
                        <a:ea typeface="Segoe UI"/>
                        <a:cs typeface="Times New Roman"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marL="165100" marR="189865" algn="l">
                        <a:lnSpc>
                          <a:spcPct val="100000"/>
                        </a:lnSpc>
                        <a:spcBef>
                          <a:spcPts val="1170"/>
                        </a:spcBef>
                        <a:spcAft>
                          <a:spcPts val="0"/>
                        </a:spcAft>
                      </a:pPr>
                      <a:r>
                        <a:rPr lang="kk-KZ" sz="1400">
                          <a:effectLst/>
                          <a:latin typeface="Times New Roman" pitchFamily="18" charset="0"/>
                          <a:cs typeface="Times New Roman" pitchFamily="18" charset="0"/>
                        </a:rPr>
                        <a:t> </a:t>
                      </a:r>
                      <a:endParaRPr lang="ru-RU" sz="1400">
                        <a:effectLst/>
                        <a:latin typeface="Times New Roman" pitchFamily="18" charset="0"/>
                        <a:ea typeface="Segoe UI"/>
                        <a:cs typeface="Times New Roman" pitchFamily="18" charset="0"/>
                      </a:endParaRPr>
                    </a:p>
                  </a:txBody>
                  <a:tcPr marL="68580" marR="68580" marT="0" marB="0"/>
                </a:tc>
              </a:tr>
              <a:tr h="2970990">
                <a:tc rowSpan="2">
                  <a:txBody>
                    <a:bodyPr/>
                    <a:lstStyle/>
                    <a:p>
                      <a:pPr marL="165100" marR="189865" algn="l">
                        <a:lnSpc>
                          <a:spcPct val="100000"/>
                        </a:lnSpc>
                        <a:spcBef>
                          <a:spcPts val="1170"/>
                        </a:spcBef>
                        <a:spcAft>
                          <a:spcPts val="0"/>
                        </a:spcAft>
                      </a:pPr>
                      <a:r>
                        <a:rPr lang="kk-KZ" sz="1200" dirty="0">
                          <a:effectLst/>
                          <a:latin typeface="Times New Roman" pitchFamily="18" charset="0"/>
                          <a:cs typeface="Times New Roman" pitchFamily="18" charset="0"/>
                        </a:rPr>
                        <a:t>2024</a:t>
                      </a:r>
                      <a:endParaRPr lang="ru-RU" sz="1400" dirty="0">
                        <a:effectLst/>
                        <a:latin typeface="Times New Roman" pitchFamily="18" charset="0"/>
                        <a:ea typeface="Segoe UI"/>
                        <a:cs typeface="Times New Roman" pitchFamily="18" charset="0"/>
                      </a:endParaRPr>
                    </a:p>
                  </a:txBody>
                  <a:tcPr marL="68580" marR="68580" marT="0" marB="0"/>
                </a:tc>
                <a:tc rowSpan="2">
                  <a:txBody>
                    <a:bodyPr/>
                    <a:lstStyle/>
                    <a:p>
                      <a:pPr marL="165100" marR="189865" algn="l">
                        <a:lnSpc>
                          <a:spcPct val="100000"/>
                        </a:lnSpc>
                        <a:spcBef>
                          <a:spcPts val="1170"/>
                        </a:spcBef>
                        <a:spcAft>
                          <a:spcPts val="0"/>
                        </a:spcAft>
                      </a:pPr>
                      <a:r>
                        <a:rPr lang="kk-KZ" sz="1200" dirty="0">
                          <a:effectLst/>
                          <a:latin typeface="Times New Roman" pitchFamily="18" charset="0"/>
                          <a:cs typeface="Times New Roman" pitchFamily="18" charset="0"/>
                        </a:rPr>
                        <a:t>«Ыбырай Алтынсарин атындағы жалпы білім беретін мектеп жанындағы интернат» КММ-сі</a:t>
                      </a:r>
                      <a:endParaRPr lang="ru-RU" sz="1400" dirty="0">
                        <a:effectLst/>
                        <a:latin typeface="Times New Roman" pitchFamily="18" charset="0"/>
                        <a:ea typeface="Segoe UI"/>
                        <a:cs typeface="Times New Roman" pitchFamily="18" charset="0"/>
                      </a:endParaRPr>
                    </a:p>
                  </a:txBody>
                  <a:tcPr marL="68580" marR="68580" marT="0" marB="0"/>
                </a:tc>
                <a:tc>
                  <a:txBody>
                    <a:bodyPr/>
                    <a:lstStyle/>
                    <a:p>
                      <a:pPr marL="165100" marR="189865" algn="l">
                        <a:lnSpc>
                          <a:spcPct val="100000"/>
                        </a:lnSpc>
                        <a:spcBef>
                          <a:spcPts val="1170"/>
                        </a:spcBef>
                        <a:spcAft>
                          <a:spcPts val="0"/>
                        </a:spcAft>
                      </a:pPr>
                      <a:r>
                        <a:rPr lang="kk-KZ" sz="1200">
                          <a:effectLst/>
                          <a:latin typeface="Times New Roman" pitchFamily="18" charset="0"/>
                          <a:cs typeface="Times New Roman" pitchFamily="18" charset="0"/>
                        </a:rPr>
                        <a:t>Матемаикалық сауаттылық</a:t>
                      </a:r>
                      <a:endParaRPr lang="ru-RU" sz="1400">
                        <a:effectLst/>
                        <a:latin typeface="Times New Roman" pitchFamily="18" charset="0"/>
                        <a:ea typeface="Segoe UI"/>
                        <a:cs typeface="Times New Roman" pitchFamily="18" charset="0"/>
                      </a:endParaRPr>
                    </a:p>
                  </a:txBody>
                  <a:tcPr marL="68580" marR="68580" marT="0" marB="0" vert="vert270"/>
                </a:tc>
                <a:tc>
                  <a:txBody>
                    <a:bodyPr/>
                    <a:lstStyle/>
                    <a:p>
                      <a:pPr marL="165100" marR="189865" algn="l">
                        <a:lnSpc>
                          <a:spcPct val="100000"/>
                        </a:lnSpc>
                        <a:spcBef>
                          <a:spcPts val="1170"/>
                        </a:spcBef>
                        <a:spcAft>
                          <a:spcPts val="0"/>
                        </a:spcAft>
                      </a:pPr>
                      <a:r>
                        <a:rPr lang="kk-KZ" sz="1200" dirty="0">
                          <a:effectLst/>
                          <a:latin typeface="Times New Roman" pitchFamily="18" charset="0"/>
                          <a:cs typeface="Times New Roman" pitchFamily="18" charset="0"/>
                        </a:rPr>
                        <a:t>Оқу сауаттылығы</a:t>
                      </a:r>
                      <a:endParaRPr lang="ru-RU" sz="1400" dirty="0">
                        <a:effectLst/>
                        <a:latin typeface="Times New Roman" pitchFamily="18" charset="0"/>
                        <a:ea typeface="Segoe UI"/>
                        <a:cs typeface="Times New Roman" pitchFamily="18" charset="0"/>
                      </a:endParaRPr>
                    </a:p>
                  </a:txBody>
                  <a:tcPr marL="68580" marR="68580" marT="0" marB="0" vert="vert270"/>
                </a:tc>
                <a:tc>
                  <a:txBody>
                    <a:bodyPr/>
                    <a:lstStyle/>
                    <a:p>
                      <a:pPr marL="165100" marR="189865" algn="l">
                        <a:lnSpc>
                          <a:spcPct val="100000"/>
                        </a:lnSpc>
                        <a:spcBef>
                          <a:spcPts val="1170"/>
                        </a:spcBef>
                        <a:spcAft>
                          <a:spcPts val="0"/>
                        </a:spcAft>
                      </a:pPr>
                      <a:r>
                        <a:rPr lang="kk-KZ" sz="1200" dirty="0">
                          <a:effectLst/>
                          <a:latin typeface="Times New Roman" pitchFamily="18" charset="0"/>
                          <a:cs typeface="Times New Roman" pitchFamily="18" charset="0"/>
                        </a:rPr>
                        <a:t>Физика</a:t>
                      </a:r>
                      <a:endParaRPr lang="ru-RU" sz="1400" dirty="0">
                        <a:effectLst/>
                        <a:latin typeface="Times New Roman" pitchFamily="18" charset="0"/>
                        <a:ea typeface="Segoe UI"/>
                        <a:cs typeface="Times New Roman" pitchFamily="18" charset="0"/>
                      </a:endParaRPr>
                    </a:p>
                  </a:txBody>
                  <a:tcPr marL="68580" marR="68580" marT="0" marB="0" vert="vert270"/>
                </a:tc>
                <a:tc>
                  <a:txBody>
                    <a:bodyPr/>
                    <a:lstStyle/>
                    <a:p>
                      <a:pPr marL="165100" marR="189865" algn="l">
                        <a:lnSpc>
                          <a:spcPct val="100000"/>
                        </a:lnSpc>
                        <a:spcBef>
                          <a:spcPts val="1170"/>
                        </a:spcBef>
                        <a:spcAft>
                          <a:spcPts val="0"/>
                        </a:spcAft>
                      </a:pPr>
                      <a:r>
                        <a:rPr lang="kk-KZ" sz="1200" dirty="0">
                          <a:effectLst/>
                          <a:latin typeface="Times New Roman" pitchFamily="18" charset="0"/>
                          <a:cs typeface="Times New Roman" pitchFamily="18" charset="0"/>
                        </a:rPr>
                        <a:t>Биология</a:t>
                      </a:r>
                      <a:endParaRPr lang="ru-RU" sz="1400" dirty="0">
                        <a:effectLst/>
                        <a:latin typeface="Times New Roman" pitchFamily="18" charset="0"/>
                        <a:cs typeface="Times New Roman" pitchFamily="18" charset="0"/>
                      </a:endParaRPr>
                    </a:p>
                    <a:p>
                      <a:pPr marL="71755" marR="189865" algn="l">
                        <a:lnSpc>
                          <a:spcPct val="100000"/>
                        </a:lnSpc>
                        <a:spcBef>
                          <a:spcPts val="1170"/>
                        </a:spcBef>
                        <a:spcAft>
                          <a:spcPts val="0"/>
                        </a:spcAft>
                      </a:pPr>
                      <a:r>
                        <a:rPr lang="kk-KZ" sz="1200" dirty="0">
                          <a:effectLst/>
                          <a:latin typeface="Times New Roman" pitchFamily="18" charset="0"/>
                          <a:cs typeface="Times New Roman" pitchFamily="18" charset="0"/>
                        </a:rPr>
                        <a:t> </a:t>
                      </a:r>
                      <a:endParaRPr lang="ru-RU" sz="1400" dirty="0">
                        <a:effectLst/>
                        <a:latin typeface="Times New Roman" pitchFamily="18" charset="0"/>
                        <a:ea typeface="Segoe UI"/>
                        <a:cs typeface="Times New Roman" pitchFamily="18" charset="0"/>
                      </a:endParaRPr>
                    </a:p>
                  </a:txBody>
                  <a:tcPr marL="68580" marR="68580" marT="0" marB="0" vert="vert270"/>
                </a:tc>
                <a:tc>
                  <a:txBody>
                    <a:bodyPr/>
                    <a:lstStyle/>
                    <a:p>
                      <a:pPr marL="165100" marR="189865" algn="l">
                        <a:lnSpc>
                          <a:spcPct val="100000"/>
                        </a:lnSpc>
                        <a:spcBef>
                          <a:spcPts val="1170"/>
                        </a:spcBef>
                        <a:spcAft>
                          <a:spcPts val="0"/>
                        </a:spcAft>
                      </a:pPr>
                      <a:r>
                        <a:rPr lang="kk-KZ" sz="1200" dirty="0">
                          <a:effectLst/>
                          <a:latin typeface="Times New Roman" pitchFamily="18" charset="0"/>
                          <a:cs typeface="Times New Roman" pitchFamily="18" charset="0"/>
                        </a:rPr>
                        <a:t>Химия </a:t>
                      </a:r>
                      <a:endParaRPr lang="ru-RU" sz="1400" dirty="0">
                        <a:effectLst/>
                        <a:latin typeface="Times New Roman" pitchFamily="18" charset="0"/>
                        <a:ea typeface="Segoe UI"/>
                        <a:cs typeface="Times New Roman" pitchFamily="18" charset="0"/>
                      </a:endParaRPr>
                    </a:p>
                  </a:txBody>
                  <a:tcPr marL="68580" marR="68580" marT="0" marB="0" vert="vert270"/>
                </a:tc>
                <a:tc>
                  <a:txBody>
                    <a:bodyPr/>
                    <a:lstStyle/>
                    <a:p>
                      <a:pPr marL="165100" marR="189865" algn="l">
                        <a:lnSpc>
                          <a:spcPct val="100000"/>
                        </a:lnSpc>
                        <a:spcBef>
                          <a:spcPts val="1170"/>
                        </a:spcBef>
                        <a:spcAft>
                          <a:spcPts val="0"/>
                        </a:spcAft>
                      </a:pPr>
                      <a:r>
                        <a:rPr lang="kk-KZ" sz="1200" dirty="0">
                          <a:effectLst/>
                          <a:latin typeface="Times New Roman" pitchFamily="18" charset="0"/>
                          <a:cs typeface="Times New Roman" pitchFamily="18" charset="0"/>
                        </a:rPr>
                        <a:t>Жаратылыстану</a:t>
                      </a:r>
                      <a:endParaRPr lang="ru-RU" sz="1400" dirty="0">
                        <a:effectLst/>
                        <a:latin typeface="Times New Roman" pitchFamily="18" charset="0"/>
                        <a:ea typeface="Segoe UI"/>
                        <a:cs typeface="Times New Roman" pitchFamily="18" charset="0"/>
                      </a:endParaRPr>
                    </a:p>
                  </a:txBody>
                  <a:tcPr marL="68580" marR="68580" marT="0" marB="0" vert="vert270"/>
                </a:tc>
                <a:tc>
                  <a:txBody>
                    <a:bodyPr/>
                    <a:lstStyle/>
                    <a:p>
                      <a:pPr marL="165100" marR="189865" algn="l">
                        <a:lnSpc>
                          <a:spcPct val="100000"/>
                        </a:lnSpc>
                        <a:spcBef>
                          <a:spcPts val="1170"/>
                        </a:spcBef>
                        <a:spcAft>
                          <a:spcPts val="0"/>
                        </a:spcAft>
                      </a:pPr>
                      <a:r>
                        <a:rPr lang="kk-KZ" sz="1200">
                          <a:effectLst/>
                          <a:latin typeface="Times New Roman" pitchFamily="18" charset="0"/>
                          <a:cs typeface="Times New Roman" pitchFamily="18" charset="0"/>
                        </a:rPr>
                        <a:t>География</a:t>
                      </a:r>
                      <a:endParaRPr lang="ru-RU" sz="1400">
                        <a:effectLst/>
                        <a:latin typeface="Times New Roman" pitchFamily="18" charset="0"/>
                        <a:ea typeface="Segoe UI"/>
                        <a:cs typeface="Times New Roman" pitchFamily="18" charset="0"/>
                      </a:endParaRPr>
                    </a:p>
                  </a:txBody>
                  <a:tcPr marL="68580" marR="68580" marT="0" marB="0" vert="vert270"/>
                </a:tc>
                <a:tc>
                  <a:txBody>
                    <a:bodyPr/>
                    <a:lstStyle/>
                    <a:p>
                      <a:pPr marL="165100" marR="189865" algn="l">
                        <a:lnSpc>
                          <a:spcPct val="100000"/>
                        </a:lnSpc>
                        <a:spcBef>
                          <a:spcPts val="1170"/>
                        </a:spcBef>
                        <a:spcAft>
                          <a:spcPts val="0"/>
                        </a:spcAft>
                      </a:pPr>
                      <a:r>
                        <a:rPr lang="kk-KZ" sz="1400" dirty="0">
                          <a:effectLst/>
                          <a:latin typeface="Times New Roman" pitchFamily="18" charset="0"/>
                          <a:cs typeface="Times New Roman" pitchFamily="18" charset="0"/>
                        </a:rPr>
                        <a:t> </a:t>
                      </a:r>
                      <a:endParaRPr lang="ru-RU" sz="1400" dirty="0">
                        <a:effectLst/>
                        <a:latin typeface="Times New Roman" pitchFamily="18" charset="0"/>
                        <a:cs typeface="Times New Roman" pitchFamily="18" charset="0"/>
                      </a:endParaRPr>
                    </a:p>
                    <a:p>
                      <a:pPr marL="165100" marR="189865" algn="l">
                        <a:lnSpc>
                          <a:spcPct val="100000"/>
                        </a:lnSpc>
                        <a:spcBef>
                          <a:spcPts val="1170"/>
                        </a:spcBef>
                        <a:spcAft>
                          <a:spcPts val="0"/>
                        </a:spcAft>
                      </a:pPr>
                      <a:r>
                        <a:rPr lang="kk-KZ" sz="1400" dirty="0">
                          <a:effectLst/>
                          <a:latin typeface="Times New Roman" pitchFamily="18" charset="0"/>
                          <a:cs typeface="Times New Roman" pitchFamily="18" charset="0"/>
                        </a:rPr>
                        <a:t> </a:t>
                      </a:r>
                      <a:endParaRPr lang="ru-RU" sz="1400" dirty="0">
                        <a:effectLst/>
                        <a:latin typeface="Times New Roman" pitchFamily="18" charset="0"/>
                        <a:cs typeface="Times New Roman" pitchFamily="18" charset="0"/>
                      </a:endParaRPr>
                    </a:p>
                    <a:p>
                      <a:pPr marL="165100" marR="189865" algn="l">
                        <a:lnSpc>
                          <a:spcPct val="100000"/>
                        </a:lnSpc>
                        <a:spcBef>
                          <a:spcPts val="1170"/>
                        </a:spcBef>
                        <a:spcAft>
                          <a:spcPts val="0"/>
                        </a:spcAft>
                      </a:pPr>
                      <a:r>
                        <a:rPr lang="kk-KZ" sz="1400" dirty="0">
                          <a:effectLst/>
                          <a:latin typeface="Times New Roman" pitchFamily="18" charset="0"/>
                          <a:cs typeface="Times New Roman" pitchFamily="18" charset="0"/>
                        </a:rPr>
                        <a:t> </a:t>
                      </a:r>
                      <a:endParaRPr lang="ru-RU" sz="1400" dirty="0">
                        <a:effectLst/>
                        <a:latin typeface="Times New Roman" pitchFamily="18" charset="0"/>
                        <a:cs typeface="Times New Roman" pitchFamily="18" charset="0"/>
                      </a:endParaRPr>
                    </a:p>
                    <a:p>
                      <a:pPr marL="165100" marR="189865" algn="l">
                        <a:lnSpc>
                          <a:spcPct val="100000"/>
                        </a:lnSpc>
                        <a:spcBef>
                          <a:spcPts val="1170"/>
                        </a:spcBef>
                        <a:spcAft>
                          <a:spcPts val="0"/>
                        </a:spcAft>
                      </a:pPr>
                      <a:r>
                        <a:rPr lang="kk-KZ" sz="1100" dirty="0">
                          <a:effectLst/>
                          <a:latin typeface="Times New Roman" pitchFamily="18" charset="0"/>
                          <a:cs typeface="Times New Roman" pitchFamily="18" charset="0"/>
                        </a:rPr>
                        <a:t>Жалпы</a:t>
                      </a:r>
                      <a:endParaRPr lang="ru-RU" sz="1400" dirty="0">
                        <a:effectLst/>
                        <a:latin typeface="Times New Roman" pitchFamily="18" charset="0"/>
                        <a:ea typeface="Segoe UI"/>
                        <a:cs typeface="Times New Roman" pitchFamily="18" charset="0"/>
                      </a:endParaRPr>
                    </a:p>
                  </a:txBody>
                  <a:tcPr marL="68580" marR="68580" marT="0" marB="0"/>
                </a:tc>
              </a:tr>
              <a:tr h="1161988">
                <a:tc vMerge="1">
                  <a:txBody>
                    <a:bodyPr/>
                    <a:lstStyle/>
                    <a:p>
                      <a:endParaRPr lang="ru-RU"/>
                    </a:p>
                  </a:txBody>
                  <a:tcPr/>
                </a:tc>
                <a:tc vMerge="1">
                  <a:txBody>
                    <a:bodyPr/>
                    <a:lstStyle/>
                    <a:p>
                      <a:endParaRPr lang="ru-RU"/>
                    </a:p>
                  </a:txBody>
                  <a:tcPr/>
                </a:tc>
                <a:tc>
                  <a:txBody>
                    <a:bodyPr/>
                    <a:lstStyle/>
                    <a:p>
                      <a:pPr marL="165100" marR="189865" algn="l">
                        <a:lnSpc>
                          <a:spcPct val="100000"/>
                        </a:lnSpc>
                        <a:spcBef>
                          <a:spcPts val="1170"/>
                        </a:spcBef>
                        <a:spcAft>
                          <a:spcPts val="0"/>
                        </a:spcAft>
                      </a:pPr>
                      <a:endParaRPr lang="kk-KZ" sz="1100" dirty="0" smtClean="0">
                        <a:effectLst/>
                        <a:latin typeface="Times New Roman" pitchFamily="18" charset="0"/>
                        <a:cs typeface="Times New Roman" pitchFamily="18" charset="0"/>
                      </a:endParaRPr>
                    </a:p>
                    <a:p>
                      <a:pPr marL="165100" marR="189865" algn="l">
                        <a:lnSpc>
                          <a:spcPct val="100000"/>
                        </a:lnSpc>
                        <a:spcBef>
                          <a:spcPts val="1170"/>
                        </a:spcBef>
                        <a:spcAft>
                          <a:spcPts val="0"/>
                        </a:spcAft>
                      </a:pPr>
                      <a:r>
                        <a:rPr lang="kk-KZ" sz="1100" dirty="0" smtClean="0">
                          <a:effectLst/>
                          <a:latin typeface="Times New Roman" pitchFamily="18" charset="0"/>
                          <a:cs typeface="Times New Roman" pitchFamily="18" charset="0"/>
                        </a:rPr>
                        <a:t>470</a:t>
                      </a:r>
                      <a:endParaRPr lang="ru-RU" sz="1400" dirty="0">
                        <a:effectLst/>
                        <a:latin typeface="Times New Roman" pitchFamily="18" charset="0"/>
                        <a:cs typeface="Times New Roman" pitchFamily="18" charset="0"/>
                      </a:endParaRPr>
                    </a:p>
                    <a:p>
                      <a:pPr>
                        <a:spcAft>
                          <a:spcPts val="0"/>
                        </a:spcAft>
                      </a:pPr>
                      <a:r>
                        <a:rPr lang="kk-KZ" sz="1100" dirty="0">
                          <a:effectLst/>
                          <a:latin typeface="Times New Roman" pitchFamily="18" charset="0"/>
                          <a:cs typeface="Times New Roman" pitchFamily="18" charset="0"/>
                        </a:rPr>
                        <a:t> </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marL="165100" marR="189865" algn="l">
                        <a:lnSpc>
                          <a:spcPct val="100000"/>
                        </a:lnSpc>
                        <a:spcBef>
                          <a:spcPts val="1170"/>
                        </a:spcBef>
                        <a:spcAft>
                          <a:spcPts val="0"/>
                        </a:spcAft>
                      </a:pPr>
                      <a:endParaRPr lang="kk-KZ" sz="1100" dirty="0" smtClean="0">
                        <a:effectLst/>
                        <a:latin typeface="Times New Roman" pitchFamily="18" charset="0"/>
                        <a:cs typeface="Times New Roman" pitchFamily="18" charset="0"/>
                      </a:endParaRPr>
                    </a:p>
                    <a:p>
                      <a:pPr marL="165100" marR="189865" algn="l">
                        <a:lnSpc>
                          <a:spcPct val="100000"/>
                        </a:lnSpc>
                        <a:spcBef>
                          <a:spcPts val="1170"/>
                        </a:spcBef>
                        <a:spcAft>
                          <a:spcPts val="0"/>
                        </a:spcAft>
                      </a:pPr>
                      <a:r>
                        <a:rPr lang="kk-KZ" sz="1100" dirty="0" smtClean="0">
                          <a:effectLst/>
                          <a:latin typeface="Times New Roman" pitchFamily="18" charset="0"/>
                          <a:cs typeface="Times New Roman" pitchFamily="18" charset="0"/>
                        </a:rPr>
                        <a:t>462</a:t>
                      </a:r>
                      <a:endParaRPr lang="ru-RU" sz="1400" dirty="0">
                        <a:effectLst/>
                        <a:latin typeface="Times New Roman" pitchFamily="18" charset="0"/>
                        <a:cs typeface="Times New Roman" pitchFamily="18" charset="0"/>
                      </a:endParaRPr>
                    </a:p>
                    <a:p>
                      <a:pPr>
                        <a:spcAft>
                          <a:spcPts val="0"/>
                        </a:spcAft>
                      </a:pPr>
                      <a:r>
                        <a:rPr lang="kk-KZ" sz="1100" dirty="0">
                          <a:effectLst/>
                          <a:latin typeface="Times New Roman" pitchFamily="18" charset="0"/>
                          <a:cs typeface="Times New Roman" pitchFamily="18" charset="0"/>
                        </a:rPr>
                        <a:t> </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100" dirty="0">
                          <a:effectLst/>
                          <a:latin typeface="Times New Roman" pitchFamily="18" charset="0"/>
                          <a:cs typeface="Times New Roman" pitchFamily="18" charset="0"/>
                        </a:rPr>
                        <a:t> </a:t>
                      </a:r>
                      <a:endParaRPr lang="ru-RU" sz="1100" dirty="0">
                        <a:effectLst/>
                        <a:latin typeface="Times New Roman" pitchFamily="18" charset="0"/>
                        <a:cs typeface="Times New Roman" pitchFamily="18" charset="0"/>
                      </a:endParaRPr>
                    </a:p>
                    <a:p>
                      <a:pPr>
                        <a:spcAft>
                          <a:spcPts val="0"/>
                        </a:spcAft>
                      </a:pPr>
                      <a:endParaRPr lang="kk-KZ" sz="1100" dirty="0" smtClean="0">
                        <a:effectLst/>
                        <a:latin typeface="Times New Roman" pitchFamily="18" charset="0"/>
                        <a:cs typeface="Times New Roman" pitchFamily="18" charset="0"/>
                      </a:endParaRPr>
                    </a:p>
                    <a:p>
                      <a:pPr>
                        <a:spcAft>
                          <a:spcPts val="0"/>
                        </a:spcAft>
                      </a:pPr>
                      <a:r>
                        <a:rPr lang="kk-KZ" sz="1100" dirty="0" smtClean="0">
                          <a:effectLst/>
                          <a:latin typeface="Times New Roman" pitchFamily="18" charset="0"/>
                          <a:cs typeface="Times New Roman" pitchFamily="18" charset="0"/>
                        </a:rPr>
                        <a:t>438</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marL="165100" marR="189865" algn="l">
                        <a:lnSpc>
                          <a:spcPct val="100000"/>
                        </a:lnSpc>
                        <a:spcBef>
                          <a:spcPts val="1170"/>
                        </a:spcBef>
                        <a:spcAft>
                          <a:spcPts val="0"/>
                        </a:spcAft>
                      </a:pPr>
                      <a:endParaRPr lang="kk-KZ" sz="1100" dirty="0" smtClean="0">
                        <a:effectLst/>
                        <a:latin typeface="Times New Roman" pitchFamily="18" charset="0"/>
                        <a:cs typeface="Times New Roman" pitchFamily="18" charset="0"/>
                      </a:endParaRPr>
                    </a:p>
                    <a:p>
                      <a:pPr marL="165100" marR="189865" algn="l">
                        <a:lnSpc>
                          <a:spcPct val="100000"/>
                        </a:lnSpc>
                        <a:spcBef>
                          <a:spcPts val="1170"/>
                        </a:spcBef>
                        <a:spcAft>
                          <a:spcPts val="0"/>
                        </a:spcAft>
                      </a:pPr>
                      <a:r>
                        <a:rPr lang="kk-KZ" sz="1100" dirty="0" smtClean="0">
                          <a:effectLst/>
                          <a:latin typeface="Times New Roman" pitchFamily="18" charset="0"/>
                          <a:cs typeface="Times New Roman" pitchFamily="18" charset="0"/>
                        </a:rPr>
                        <a:t>388</a:t>
                      </a:r>
                      <a:endParaRPr lang="ru-RU" sz="1400" dirty="0">
                        <a:effectLst/>
                        <a:latin typeface="Times New Roman" pitchFamily="18" charset="0"/>
                        <a:cs typeface="Times New Roman" pitchFamily="18" charset="0"/>
                      </a:endParaRPr>
                    </a:p>
                    <a:p>
                      <a:pPr marL="165100" marR="189865" algn="l">
                        <a:lnSpc>
                          <a:spcPct val="100000"/>
                        </a:lnSpc>
                        <a:spcBef>
                          <a:spcPts val="1170"/>
                        </a:spcBef>
                        <a:spcAft>
                          <a:spcPts val="0"/>
                        </a:spcAft>
                      </a:pPr>
                      <a:r>
                        <a:rPr lang="kk-KZ" sz="1100" dirty="0">
                          <a:effectLst/>
                          <a:latin typeface="Times New Roman" pitchFamily="18" charset="0"/>
                          <a:cs typeface="Times New Roman" pitchFamily="18" charset="0"/>
                        </a:rPr>
                        <a:t> </a:t>
                      </a:r>
                      <a:endParaRPr lang="ru-RU" sz="1400" dirty="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100" dirty="0">
                          <a:effectLst/>
                          <a:latin typeface="Times New Roman" pitchFamily="18" charset="0"/>
                          <a:cs typeface="Times New Roman" pitchFamily="18" charset="0"/>
                        </a:rPr>
                        <a:t> </a:t>
                      </a:r>
                      <a:endParaRPr lang="ru-RU" sz="1100" dirty="0">
                        <a:effectLst/>
                        <a:latin typeface="Times New Roman" pitchFamily="18" charset="0"/>
                        <a:cs typeface="Times New Roman" pitchFamily="18" charset="0"/>
                      </a:endParaRPr>
                    </a:p>
                    <a:p>
                      <a:pPr>
                        <a:spcAft>
                          <a:spcPts val="0"/>
                        </a:spcAft>
                      </a:pPr>
                      <a:endParaRPr lang="kk-KZ" sz="1100" dirty="0" smtClean="0">
                        <a:effectLst/>
                        <a:latin typeface="Times New Roman" pitchFamily="18" charset="0"/>
                        <a:cs typeface="Times New Roman" pitchFamily="18" charset="0"/>
                      </a:endParaRPr>
                    </a:p>
                    <a:p>
                      <a:pPr>
                        <a:spcAft>
                          <a:spcPts val="0"/>
                        </a:spcAft>
                      </a:pPr>
                      <a:r>
                        <a:rPr lang="kk-KZ" sz="1100" dirty="0" smtClean="0">
                          <a:effectLst/>
                          <a:latin typeface="Times New Roman" pitchFamily="18" charset="0"/>
                          <a:cs typeface="Times New Roman" pitchFamily="18" charset="0"/>
                        </a:rPr>
                        <a:t>398</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100" dirty="0">
                          <a:effectLst/>
                          <a:latin typeface="Times New Roman" pitchFamily="18" charset="0"/>
                          <a:cs typeface="Times New Roman" pitchFamily="18" charset="0"/>
                        </a:rPr>
                        <a:t> </a:t>
                      </a:r>
                      <a:endParaRPr lang="ru-RU" sz="1100" dirty="0">
                        <a:effectLst/>
                        <a:latin typeface="Times New Roman" pitchFamily="18" charset="0"/>
                        <a:cs typeface="Times New Roman" pitchFamily="18" charset="0"/>
                      </a:endParaRPr>
                    </a:p>
                    <a:p>
                      <a:pPr>
                        <a:spcAft>
                          <a:spcPts val="0"/>
                        </a:spcAft>
                      </a:pPr>
                      <a:endParaRPr lang="kk-KZ" sz="1100" dirty="0" smtClean="0">
                        <a:effectLst/>
                        <a:latin typeface="Times New Roman" pitchFamily="18" charset="0"/>
                        <a:cs typeface="Times New Roman" pitchFamily="18" charset="0"/>
                      </a:endParaRPr>
                    </a:p>
                    <a:p>
                      <a:pPr>
                        <a:spcAft>
                          <a:spcPts val="0"/>
                        </a:spcAft>
                      </a:pPr>
                      <a:r>
                        <a:rPr lang="kk-KZ" sz="1100" dirty="0" smtClean="0">
                          <a:effectLst/>
                          <a:latin typeface="Times New Roman" pitchFamily="18" charset="0"/>
                          <a:cs typeface="Times New Roman" pitchFamily="18" charset="0"/>
                        </a:rPr>
                        <a:t>421</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a:spcAft>
                          <a:spcPts val="0"/>
                        </a:spcAft>
                      </a:pPr>
                      <a:r>
                        <a:rPr lang="kk-KZ" sz="1100" dirty="0">
                          <a:effectLst/>
                          <a:latin typeface="Times New Roman" pitchFamily="18" charset="0"/>
                          <a:cs typeface="Times New Roman" pitchFamily="18" charset="0"/>
                        </a:rPr>
                        <a:t> </a:t>
                      </a:r>
                      <a:endParaRPr lang="ru-RU" sz="1100" dirty="0">
                        <a:effectLst/>
                        <a:latin typeface="Times New Roman" pitchFamily="18" charset="0"/>
                        <a:cs typeface="Times New Roman" pitchFamily="18" charset="0"/>
                      </a:endParaRPr>
                    </a:p>
                    <a:p>
                      <a:pPr>
                        <a:spcAft>
                          <a:spcPts val="0"/>
                        </a:spcAft>
                      </a:pPr>
                      <a:endParaRPr lang="kk-KZ" sz="1100" dirty="0" smtClean="0">
                        <a:effectLst/>
                        <a:latin typeface="Times New Roman" pitchFamily="18" charset="0"/>
                        <a:cs typeface="Times New Roman" pitchFamily="18" charset="0"/>
                      </a:endParaRPr>
                    </a:p>
                    <a:p>
                      <a:pPr>
                        <a:spcAft>
                          <a:spcPts val="0"/>
                        </a:spcAft>
                      </a:pPr>
                      <a:r>
                        <a:rPr lang="kk-KZ" sz="1100" dirty="0" smtClean="0">
                          <a:effectLst/>
                          <a:latin typeface="Times New Roman" pitchFamily="18" charset="0"/>
                          <a:cs typeface="Times New Roman" pitchFamily="18" charset="0"/>
                        </a:rPr>
                        <a:t>458</a:t>
                      </a:r>
                      <a:endParaRPr lang="ru-RU" sz="1100" dirty="0">
                        <a:effectLst/>
                        <a:latin typeface="Times New Roman" pitchFamily="18" charset="0"/>
                        <a:ea typeface="Segoe UI"/>
                        <a:cs typeface="Times New Roman" pitchFamily="18" charset="0"/>
                      </a:endParaRPr>
                    </a:p>
                  </a:txBody>
                  <a:tcPr marL="68580" marR="68580" marT="0" marB="0"/>
                </a:tc>
                <a:tc>
                  <a:txBody>
                    <a:bodyPr/>
                    <a:lstStyle/>
                    <a:p>
                      <a:pPr marL="165100" marR="189865" algn="l">
                        <a:lnSpc>
                          <a:spcPct val="100000"/>
                        </a:lnSpc>
                        <a:spcBef>
                          <a:spcPts val="1170"/>
                        </a:spcBef>
                        <a:spcAft>
                          <a:spcPts val="0"/>
                        </a:spcAft>
                      </a:pPr>
                      <a:endParaRPr lang="kk-KZ" sz="1100" dirty="0" smtClean="0">
                        <a:effectLst/>
                        <a:latin typeface="Times New Roman" pitchFamily="18" charset="0"/>
                        <a:cs typeface="Times New Roman" pitchFamily="18" charset="0"/>
                      </a:endParaRPr>
                    </a:p>
                    <a:p>
                      <a:pPr marL="165100" marR="189865" algn="l">
                        <a:lnSpc>
                          <a:spcPct val="100000"/>
                        </a:lnSpc>
                        <a:spcBef>
                          <a:spcPts val="1170"/>
                        </a:spcBef>
                        <a:spcAft>
                          <a:spcPts val="0"/>
                        </a:spcAft>
                      </a:pPr>
                      <a:r>
                        <a:rPr lang="kk-KZ" sz="1100" dirty="0" smtClean="0">
                          <a:effectLst/>
                          <a:latin typeface="Times New Roman" pitchFamily="18" charset="0"/>
                          <a:cs typeface="Times New Roman" pitchFamily="18" charset="0"/>
                        </a:rPr>
                        <a:t>433</a:t>
                      </a:r>
                      <a:endParaRPr lang="ru-RU" sz="1400" dirty="0">
                        <a:effectLst/>
                        <a:latin typeface="Times New Roman" pitchFamily="18" charset="0"/>
                        <a:ea typeface="Segoe U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671330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476672"/>
            <a:ext cx="8640960" cy="5632311"/>
          </a:xfrm>
          <a:prstGeom prst="rect">
            <a:avLst/>
          </a:prstGeom>
        </p:spPr>
        <p:txBody>
          <a:bodyPr wrap="square">
            <a:spAutoFit/>
          </a:bodyPr>
          <a:lstStyle/>
          <a:p>
            <a:pPr algn="ctr"/>
            <a:r>
              <a:rPr lang="kk-KZ" sz="1200" b="1" dirty="0">
                <a:latin typeface="Times New Roman" pitchFamily="18" charset="0"/>
                <a:cs typeface="Times New Roman" pitchFamily="18" charset="0"/>
              </a:rPr>
              <a:t>9 сынып оқушылары үшін:</a:t>
            </a:r>
            <a:endParaRPr lang="ru-RU" sz="1200" dirty="0">
              <a:latin typeface="Times New Roman" pitchFamily="18" charset="0"/>
              <a:cs typeface="Times New Roman" pitchFamily="18" charset="0"/>
            </a:endParaRPr>
          </a:p>
          <a:p>
            <a:pPr algn="ctr"/>
            <a:r>
              <a:rPr lang="kk-KZ" sz="1200" b="1" dirty="0">
                <a:latin typeface="Times New Roman" pitchFamily="18" charset="0"/>
                <a:cs typeface="Times New Roman" pitchFamily="18" charset="0"/>
              </a:rPr>
              <a:t>9 сынып оқушыларына келесі тақырыптар қиындық туғызды:</a:t>
            </a:r>
            <a:endParaRPr lang="ru-RU" sz="1200" dirty="0">
              <a:latin typeface="Times New Roman" pitchFamily="18" charset="0"/>
              <a:cs typeface="Times New Roman" pitchFamily="18" charset="0"/>
            </a:endParaRPr>
          </a:p>
          <a:p>
            <a:r>
              <a:rPr lang="kk-KZ" sz="1200" dirty="0">
                <a:latin typeface="Times New Roman" pitchFamily="18" charset="0"/>
                <a:cs typeface="Times New Roman" pitchFamily="18" charset="0"/>
              </a:rPr>
              <a:t>Математикалық сауаттылық пәні бойынша туындағын мәселелер:</a:t>
            </a:r>
            <a:endParaRPr lang="ru-RU" sz="1200" dirty="0">
              <a:latin typeface="Times New Roman" pitchFamily="18" charset="0"/>
              <a:cs typeface="Times New Roman" pitchFamily="18" charset="0"/>
            </a:endParaRPr>
          </a:p>
          <a:p>
            <a:r>
              <a:rPr lang="kk-KZ" sz="1200" dirty="0">
                <a:latin typeface="Times New Roman" pitchFamily="18" charset="0"/>
                <a:cs typeface="Times New Roman" pitchFamily="18" charset="0"/>
              </a:rPr>
              <a:t>«Математикалық талдаудың басталуы».Бұл тақырыптардың көпшілігі</a:t>
            </a:r>
            <a:endParaRPr lang="ru-RU" sz="1200" dirty="0">
              <a:latin typeface="Times New Roman" pitchFamily="18" charset="0"/>
              <a:cs typeface="Times New Roman" pitchFamily="18" charset="0"/>
            </a:endParaRPr>
          </a:p>
          <a:p>
            <a:r>
              <a:rPr lang="kk-KZ" sz="1200" dirty="0">
                <a:latin typeface="Times New Roman" pitchFamily="18" charset="0"/>
                <a:cs typeface="Times New Roman" pitchFamily="18" charset="0"/>
              </a:rPr>
              <a:t>«Математикалық модельдеу» және «Геометрия» оқу бағдарламаларының бөлімдеріне жатады.</a:t>
            </a:r>
            <a:endParaRPr lang="ru-RU" sz="1200" dirty="0">
              <a:latin typeface="Times New Roman" pitchFamily="18" charset="0"/>
              <a:cs typeface="Times New Roman" pitchFamily="18" charset="0"/>
            </a:endParaRPr>
          </a:p>
          <a:p>
            <a:r>
              <a:rPr lang="kk-KZ" sz="1200" b="1" dirty="0">
                <a:latin typeface="Times New Roman" pitchFamily="18" charset="0"/>
                <a:cs typeface="Times New Roman" pitchFamily="18" charset="0"/>
              </a:rPr>
              <a:t>Физика пәні бойынша</a:t>
            </a:r>
            <a:r>
              <a:rPr lang="kk-KZ" sz="1200" dirty="0">
                <a:latin typeface="Times New Roman" pitchFamily="18" charset="0"/>
                <a:cs typeface="Times New Roman" pitchFamily="18" charset="0"/>
              </a:rPr>
              <a:t> «Геометриялық оптика. Геометриялық оптика заңдары», «Астрономия негіздері. Жер және ғарыш. Астрофизика элементтері», «Периодтық заң және химиялық элементтердің периодтық жүйесі», «Химиялық реакциялардың жіктелуі». Электромагниттік тербелістер мен толқындар», «Жылу физикасы. Термодинамика негіздері», «Электр және магнетизм. Электростатика негіздері» Мәтіндік тапсырмаларды  орындау оқушыларға аса қиындық  туғызған  жоқ. . Оқушылар есептердің шартын жақсы ұғынып, қажетті формулаларды қолдана алады. Тақырыптарды жақсы меңгергендіктен Ньютон заңдарына есептерді шығару жолдарымен көрсете білген.   Алайда, кейбір (кесте, диаграмма, сызба, сурет) түрінде берілген мәтіндік тапсырмаларды  орындау оқушыларға қиындық  туғызды.  Осы орайда алдағы уақытта  Динамика негіздері: 9.2.2.1 инерция, инерттілік және инерциялық санақ жүйесі ұғымдарының мағынасын түсіндіреді.</a:t>
            </a:r>
            <a:endParaRPr lang="ru-RU" sz="1200" dirty="0">
              <a:latin typeface="Times New Roman" pitchFamily="18" charset="0"/>
              <a:cs typeface="Times New Roman" pitchFamily="18" charset="0"/>
            </a:endParaRPr>
          </a:p>
          <a:p>
            <a:r>
              <a:rPr lang="kk-KZ" sz="1200" dirty="0">
                <a:latin typeface="Times New Roman" pitchFamily="18" charset="0"/>
                <a:cs typeface="Times New Roman" pitchFamily="18" charset="0"/>
              </a:rPr>
              <a:t>9.2.2.2 Ньютонның бірінші заңын тұжырымдау және оны есептер шығаруда қолдану анықтап жазу сияқты оқу мақсаттарын меңгертуді басты назарға алу керек екенін ұқтым. </a:t>
            </a:r>
            <a:endParaRPr lang="ru-RU" sz="1200" dirty="0">
              <a:latin typeface="Times New Roman" pitchFamily="18" charset="0"/>
              <a:cs typeface="Times New Roman" pitchFamily="18" charset="0"/>
            </a:endParaRPr>
          </a:p>
          <a:p>
            <a:r>
              <a:rPr lang="kk-KZ" sz="1200" b="1" dirty="0">
                <a:latin typeface="Times New Roman" pitchFamily="18" charset="0"/>
                <a:cs typeface="Times New Roman" pitchFamily="18" charset="0"/>
              </a:rPr>
              <a:t>Оқу сауаттылығы бойынша</a:t>
            </a:r>
            <a:r>
              <a:rPr lang="kk-KZ" sz="1200" dirty="0">
                <a:latin typeface="Times New Roman" pitchFamily="18" charset="0"/>
                <a:cs typeface="Times New Roman" pitchFamily="18" charset="0"/>
              </a:rPr>
              <a:t> оқушылар тапсырмаларды сәтті орындады,онда мәтіннен нақты түрде берілген ақпаратты табу керек,бірақ мәтіннің мазмұнын және оның жеке бөліктерін терең түсінуді, талдауды, салыстыруды және түсіндіруді қажет ететін күрделі тапсырмаларды орындау қиынға соқты. Оқу сауаттылығы бойынша мәтіндік тапсырмаларды  орындау оқушыларға аса қиындық  туғызған  жоқ. Мәтін мазмұнын тез ұғынып,  мәтіннің мағынасы бойынша берілген сұрақтарға жылдам жауап бере алды. Оқушылар мәттінің құрылымын  жақсы меңгергендіктен,  азат жолдар бойынша берілген сұрақтарға да жауап беру қиынға соқпады.  Алайда, кейбір (кесте, диаграмма, сызба, сурет) түрінде берілген мәтіндік тапсырмаларды  орындау оқушыларға қиындық  туғызды.  Осы орайда алдағы уақытта  9.2.1.1 Тұтас емес (кесте, диаграмма, сызба, сурет) мәтіндердегі мәліметтерді салыстыру, өңдеу; 9.3.3.1 Мәтін құрылымын сақтай отырып, бірнеше графиктік мәтіндегі (диаграмма, кесте) деректерді салыстыру, маңызды тұстары мен үрдістерді (тенденция) анықтап жазу сияқты оқу мақсаттарын меңгертуді басты назарға алу керек екенін ұқтым. </a:t>
            </a:r>
            <a:endParaRPr lang="ru-RU" sz="1200" dirty="0">
              <a:latin typeface="Times New Roman" pitchFamily="18" charset="0"/>
              <a:cs typeface="Times New Roman" pitchFamily="18" charset="0"/>
            </a:endParaRPr>
          </a:p>
          <a:p>
            <a:r>
              <a:rPr lang="kk-KZ" sz="1200" b="1" dirty="0">
                <a:latin typeface="Times New Roman" pitchFamily="18" charset="0"/>
                <a:cs typeface="Times New Roman" pitchFamily="18" charset="0"/>
              </a:rPr>
              <a:t>Биология пәні  бойынша</a:t>
            </a:r>
            <a:r>
              <a:rPr lang="kk-KZ" sz="1200" dirty="0">
                <a:latin typeface="Times New Roman" pitchFamily="18" charset="0"/>
                <a:cs typeface="Times New Roman" pitchFamily="18" charset="0"/>
              </a:rPr>
              <a:t> тест тапсырмаларын орындау барысында оқушыларға аса қиындық  туғызған  жоқ. Контекстті мұқият оқып берілген тапсырмаларға дұрыс жауап бере алды. Оқушылар мәттінің құрылымын  жақсы меңгергендіктен берілген сұрақтарға да жауап беру қиынға соқпады.  Алайда, кейбір 9.1.7.2. жүйке ұлпалары мен оның құрылымдық қызметтерін талдау, 9.4.1.2 ДНҚ молекуласының қос шиыршықты сипаттау барысында орындау оқушыларға қиындық  туғызды.  Осы орайда алдағы уақытта   оқу мақсаттарын меңгертуді басты назарға алу керек екенін ұқтық.</a:t>
            </a:r>
            <a:endParaRPr lang="ru-RU" sz="1200" dirty="0">
              <a:latin typeface="Times New Roman" pitchFamily="18" charset="0"/>
              <a:cs typeface="Times New Roman" pitchFamily="18" charset="0"/>
            </a:endParaRPr>
          </a:p>
        </p:txBody>
      </p:sp>
    </p:spTree>
    <p:extLst>
      <p:ext uri="{BB962C8B-B14F-4D97-AF65-F5344CB8AC3E}">
        <p14:creationId xmlns:p14="http://schemas.microsoft.com/office/powerpoint/2010/main" val="1442119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260648"/>
            <a:ext cx="8568952" cy="6186309"/>
          </a:xfrm>
          <a:prstGeom prst="rect">
            <a:avLst/>
          </a:prstGeom>
        </p:spPr>
        <p:txBody>
          <a:bodyPr wrap="square">
            <a:spAutoFit/>
          </a:bodyPr>
          <a:lstStyle/>
          <a:p>
            <a:pPr algn="ctr"/>
            <a:r>
              <a:rPr lang="kk-KZ" sz="1100" b="1" dirty="0">
                <a:latin typeface="Times New Roman" pitchFamily="18" charset="0"/>
                <a:cs typeface="Times New Roman" pitchFamily="18" charset="0"/>
              </a:rPr>
              <a:t>ҰБТ-дағы  Ыбырай Алтынсарин атындағы жалпы білім беретін мектеп жанындағы интернаттың нәтижелері:</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2023-2024 оқу жылында 11 сыныптардың Ұлттық бірыңғай тестілеуге </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83 оқушының 70 оқушысы қатысты. 13 оқушысы қатыспады.  </a:t>
            </a:r>
            <a:endParaRPr lang="ru-RU" sz="1100" dirty="0">
              <a:latin typeface="Times New Roman" pitchFamily="18" charset="0"/>
              <a:cs typeface="Times New Roman" pitchFamily="18" charset="0"/>
            </a:endParaRPr>
          </a:p>
          <a:p>
            <a:pPr algn="ctr"/>
            <a:r>
              <a:rPr lang="kk-KZ" sz="1100" b="1" dirty="0">
                <a:latin typeface="Times New Roman" pitchFamily="18" charset="0"/>
                <a:cs typeface="Times New Roman" pitchFamily="18" charset="0"/>
              </a:rPr>
              <a:t>Жалпы ҰБТ нәтижесі : 53, 2 % көрсетті.</a:t>
            </a:r>
            <a:endParaRPr lang="ru-RU" sz="1100" dirty="0">
              <a:latin typeface="Times New Roman" pitchFamily="18" charset="0"/>
              <a:cs typeface="Times New Roman" pitchFamily="18" charset="0"/>
            </a:endParaRPr>
          </a:p>
          <a:p>
            <a:pPr algn="ctr"/>
            <a:r>
              <a:rPr lang="kk-KZ" sz="1100" b="1" dirty="0">
                <a:latin typeface="Times New Roman" pitchFamily="18" charset="0"/>
                <a:cs typeface="Times New Roman" pitchFamily="18" charset="0"/>
              </a:rPr>
              <a:t>«Алтын белгідегі аттестат» игерлері- 4 оқушы</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Бәкір Гүлден</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Төрехан Ақжарқын</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Сапар Мерей</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Жамбул Айгерім</a:t>
            </a:r>
            <a:endParaRPr lang="ru-RU" sz="1100" dirty="0">
              <a:latin typeface="Times New Roman" pitchFamily="18" charset="0"/>
              <a:cs typeface="Times New Roman" pitchFamily="18" charset="0"/>
            </a:endParaRPr>
          </a:p>
          <a:p>
            <a:pPr algn="ctr"/>
            <a:r>
              <a:rPr lang="kk-KZ" sz="1100" b="1" dirty="0">
                <a:latin typeface="Times New Roman" pitchFamily="18" charset="0"/>
                <a:cs typeface="Times New Roman" pitchFamily="18" charset="0"/>
              </a:rPr>
              <a:t>«Ерекше үлгідегі аттестат» иегерлері - 7 оқушы</a:t>
            </a:r>
            <a:r>
              <a:rPr lang="kk-KZ" sz="1100" dirty="0">
                <a:latin typeface="Times New Roman" pitchFamily="18" charset="0"/>
                <a:cs typeface="Times New Roman" pitchFamily="18" charset="0"/>
              </a:rPr>
              <a:t>,</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Джумагулова Аяулым</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Қонысбай Жасмин</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Тазутдинова Аделина</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Тағайбек Жанерке</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Зайдулла Нұрғиса</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Құрбанбаева Дильназ</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Хайролла Әсел</a:t>
            </a:r>
            <a:endParaRPr lang="ru-RU" sz="1100" dirty="0">
              <a:latin typeface="Times New Roman" pitchFamily="18" charset="0"/>
              <a:cs typeface="Times New Roman" pitchFamily="18" charset="0"/>
            </a:endParaRPr>
          </a:p>
          <a:p>
            <a:pPr algn="ctr"/>
            <a:r>
              <a:rPr lang="kk-KZ" sz="1100" b="1" dirty="0">
                <a:latin typeface="Times New Roman" pitchFamily="18" charset="0"/>
                <a:cs typeface="Times New Roman" pitchFamily="18" charset="0"/>
              </a:rPr>
              <a:t>100-ден жоғары жинағандар: 6 оқушы</a:t>
            </a:r>
            <a:r>
              <a:rPr lang="kk-KZ" sz="1100" dirty="0">
                <a:latin typeface="Times New Roman" pitchFamily="18" charset="0"/>
                <a:cs typeface="Times New Roman" pitchFamily="18" charset="0"/>
              </a:rPr>
              <a:t>.</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Есимхан Асылай</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Жамбул Айгерім</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Сапар Мерей</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Төрехан Ақжарқын</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Манашова Жасмин</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Бәкір Гүлден</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 «Ерекше үлгідегі аттестат»  иегерлері ҰБТ-да 65-116 балл аралығында жинақтады.</a:t>
            </a:r>
            <a:endParaRPr lang="ru-RU" sz="1100" dirty="0">
              <a:latin typeface="Times New Roman" pitchFamily="18" charset="0"/>
              <a:cs typeface="Times New Roman" pitchFamily="18" charset="0"/>
            </a:endParaRPr>
          </a:p>
          <a:p>
            <a:pPr algn="ctr"/>
            <a:r>
              <a:rPr lang="kk-KZ" sz="1100" b="1" dirty="0">
                <a:latin typeface="Times New Roman" pitchFamily="18" charset="0"/>
                <a:cs typeface="Times New Roman" pitchFamily="18" charset="0"/>
              </a:rPr>
              <a:t>«Шығармашылық» таңдағандар 10 оқушы</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Тағайбек Диара</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Төлеген Назерке</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Сабден Жанару</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Құрбанова Гүлшан</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Тұрлыбек Сабина</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Зайдулла Нұрсейт</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Алимбаев Нұрбек</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Молдабай Жанна</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Абдиқадир Жасмин</a:t>
            </a:r>
            <a:endParaRPr lang="ru-RU" sz="1100" dirty="0">
              <a:latin typeface="Times New Roman" pitchFamily="18" charset="0"/>
              <a:cs typeface="Times New Roman" pitchFamily="18" charset="0"/>
            </a:endParaRPr>
          </a:p>
          <a:p>
            <a:r>
              <a:rPr lang="kk-KZ" sz="1100" dirty="0">
                <a:latin typeface="Times New Roman" pitchFamily="18" charset="0"/>
                <a:cs typeface="Times New Roman" pitchFamily="18" charset="0"/>
              </a:rPr>
              <a:t>Көпжігіт Әділет</a:t>
            </a:r>
            <a:endParaRPr lang="ru-RU" sz="1100" dirty="0">
              <a:latin typeface="Times New Roman" pitchFamily="18" charset="0"/>
              <a:cs typeface="Times New Roman" pitchFamily="18" charset="0"/>
            </a:endParaRPr>
          </a:p>
        </p:txBody>
      </p:sp>
    </p:spTree>
    <p:extLst>
      <p:ext uri="{BB962C8B-B14F-4D97-AF65-F5344CB8AC3E}">
        <p14:creationId xmlns:p14="http://schemas.microsoft.com/office/powerpoint/2010/main" val="424314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022123131"/>
              </p:ext>
            </p:extLst>
          </p:nvPr>
        </p:nvGraphicFramePr>
        <p:xfrm>
          <a:off x="287523" y="980728"/>
          <a:ext cx="8568953" cy="5688866"/>
        </p:xfrm>
        <a:graphic>
          <a:graphicData uri="http://schemas.openxmlformats.org/drawingml/2006/table">
            <a:tbl>
              <a:tblPr firstRow="1" firstCol="1" bandRow="1">
                <a:tableStyleId>{5C22544A-7EE6-4342-B048-85BDC9FD1C3A}</a:tableStyleId>
              </a:tblPr>
              <a:tblGrid>
                <a:gridCol w="452543"/>
                <a:gridCol w="2595203"/>
                <a:gridCol w="642294"/>
                <a:gridCol w="713660"/>
                <a:gridCol w="1076366"/>
                <a:gridCol w="972255"/>
                <a:gridCol w="1283749"/>
                <a:gridCol w="832883"/>
              </a:tblGrid>
              <a:tr h="133010">
                <a:tc>
                  <a:txBody>
                    <a:bodyPr/>
                    <a:lstStyle/>
                    <a:p>
                      <a:pPr algn="ctr">
                        <a:spcAft>
                          <a:spcPts val="0"/>
                        </a:spcAft>
                      </a:pPr>
                      <a:r>
                        <a:rPr lang="kk-KZ" sz="1200" dirty="0">
                          <a:effectLst/>
                          <a:latin typeface="Times New Roman" pitchFamily="18" charset="0"/>
                          <a:cs typeface="Times New Roman" pitchFamily="18" charset="0"/>
                        </a:rPr>
                        <a:t>№</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lgn="ctr">
                        <a:spcAft>
                          <a:spcPts val="0"/>
                        </a:spcAft>
                      </a:pPr>
                      <a:r>
                        <a:rPr lang="kk-KZ" sz="1200" dirty="0">
                          <a:effectLst/>
                          <a:latin typeface="Times New Roman" pitchFamily="18" charset="0"/>
                          <a:cs typeface="Times New Roman" pitchFamily="18" charset="0"/>
                        </a:rPr>
                        <a:t>Оқушының аты-жөні</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lgn="ctr">
                        <a:spcAft>
                          <a:spcPts val="0"/>
                        </a:spcAft>
                      </a:pPr>
                      <a:r>
                        <a:rPr lang="kk-KZ" sz="1200" dirty="0">
                          <a:effectLst/>
                          <a:latin typeface="Times New Roman" pitchFamily="18" charset="0"/>
                          <a:cs typeface="Times New Roman" pitchFamily="18" charset="0"/>
                        </a:rPr>
                        <a:t>Мат.с</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lgn="ctr">
                        <a:spcAft>
                          <a:spcPts val="0"/>
                        </a:spcAft>
                      </a:pPr>
                      <a:r>
                        <a:rPr lang="kk-KZ" sz="1200" dirty="0">
                          <a:effectLst/>
                          <a:latin typeface="Times New Roman" pitchFamily="18" charset="0"/>
                          <a:cs typeface="Times New Roman" pitchFamily="18" charset="0"/>
                        </a:rPr>
                        <a:t>Оқу с</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lgn="ctr">
                        <a:spcAft>
                          <a:spcPts val="0"/>
                        </a:spcAft>
                      </a:pPr>
                      <a:r>
                        <a:rPr lang="kk-KZ" sz="1200">
                          <a:effectLst/>
                          <a:latin typeface="Times New Roman" pitchFamily="18" charset="0"/>
                          <a:cs typeface="Times New Roman" pitchFamily="18" charset="0"/>
                        </a:rPr>
                        <a:t>Қаз.тарихы</a:t>
                      </a:r>
                      <a:endParaRPr lang="ru-RU" sz="1200">
                        <a:effectLst/>
                        <a:latin typeface="Times New Roman" pitchFamily="18" charset="0"/>
                        <a:ea typeface="Segoe UI"/>
                        <a:cs typeface="Times New Roman" pitchFamily="18" charset="0"/>
                      </a:endParaRPr>
                    </a:p>
                  </a:txBody>
                  <a:tcPr marL="35819" marR="35819" marT="0" marB="0"/>
                </a:tc>
                <a:tc>
                  <a:txBody>
                    <a:bodyPr/>
                    <a:lstStyle/>
                    <a:p>
                      <a:pPr algn="ctr">
                        <a:spcAft>
                          <a:spcPts val="0"/>
                        </a:spcAft>
                      </a:pPr>
                      <a:r>
                        <a:rPr lang="kk-KZ" sz="1200">
                          <a:effectLst/>
                          <a:latin typeface="Times New Roman" pitchFamily="18" charset="0"/>
                          <a:cs typeface="Times New Roman" pitchFamily="18" charset="0"/>
                        </a:rPr>
                        <a:t>Таңдау п</a:t>
                      </a:r>
                      <a:endParaRPr lang="ru-RU" sz="1200">
                        <a:effectLst/>
                        <a:latin typeface="Times New Roman" pitchFamily="18" charset="0"/>
                        <a:ea typeface="Segoe UI"/>
                        <a:cs typeface="Times New Roman" pitchFamily="18" charset="0"/>
                      </a:endParaRPr>
                    </a:p>
                  </a:txBody>
                  <a:tcPr marL="35819" marR="35819" marT="0" marB="0"/>
                </a:tc>
                <a:tc>
                  <a:txBody>
                    <a:bodyPr/>
                    <a:lstStyle/>
                    <a:p>
                      <a:pPr algn="ctr">
                        <a:spcAft>
                          <a:spcPts val="0"/>
                        </a:spcAft>
                      </a:pPr>
                      <a:r>
                        <a:rPr lang="kk-KZ" sz="1200">
                          <a:effectLst/>
                          <a:latin typeface="Times New Roman" pitchFamily="18" charset="0"/>
                          <a:cs typeface="Times New Roman" pitchFamily="18" charset="0"/>
                        </a:rPr>
                        <a:t>Таңдау п</a:t>
                      </a:r>
                      <a:endParaRPr lang="ru-RU" sz="1200">
                        <a:effectLst/>
                        <a:latin typeface="Times New Roman" pitchFamily="18" charset="0"/>
                        <a:ea typeface="Segoe UI"/>
                        <a:cs typeface="Times New Roman" pitchFamily="18" charset="0"/>
                      </a:endParaRPr>
                    </a:p>
                  </a:txBody>
                  <a:tcPr marL="35819" marR="35819" marT="0" marB="0"/>
                </a:tc>
                <a:tc>
                  <a:txBody>
                    <a:bodyPr/>
                    <a:lstStyle/>
                    <a:p>
                      <a:pPr algn="ctr">
                        <a:spcAft>
                          <a:spcPts val="0"/>
                        </a:spcAft>
                      </a:pPr>
                      <a:r>
                        <a:rPr lang="kk-KZ" sz="1200" dirty="0">
                          <a:effectLst/>
                          <a:latin typeface="Times New Roman" pitchFamily="18" charset="0"/>
                          <a:cs typeface="Times New Roman" pitchFamily="18" charset="0"/>
                        </a:rPr>
                        <a:t>Жалпы </a:t>
                      </a:r>
                      <a:endParaRPr lang="ru-RU" sz="1200" dirty="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dirty="0">
                          <a:effectLst/>
                          <a:latin typeface="Times New Roman" pitchFamily="18" charset="0"/>
                          <a:cs typeface="Times New Roman" pitchFamily="18" charset="0"/>
                        </a:rPr>
                        <a:t>1</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Бердалы БейбарысБекзатұлы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Био 24</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Хим 19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67</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a:effectLst/>
                          <a:latin typeface="Times New Roman" pitchFamily="18" charset="0"/>
                          <a:cs typeface="Times New Roman" pitchFamily="18" charset="0"/>
                        </a:rPr>
                        <a:t>2</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ЖадигерӨркенСұлтанғалиұлы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Мат 17</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Инф 11</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40</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dirty="0">
                          <a:effectLst/>
                          <a:latin typeface="Times New Roman" pitchFamily="18" charset="0"/>
                          <a:cs typeface="Times New Roman" pitchFamily="18" charset="0"/>
                        </a:rPr>
                        <a:t>3</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en-US" sz="1200">
                          <a:effectLst/>
                          <a:latin typeface="Times New Roman" pitchFamily="18" charset="0"/>
                          <a:cs typeface="Times New Roman" pitchFamily="18" charset="0"/>
                        </a:rPr>
                        <a:t>Eci</a:t>
                      </a:r>
                      <a:r>
                        <a:rPr lang="kk-KZ" sz="1200">
                          <a:effectLst/>
                          <a:latin typeface="Times New Roman" pitchFamily="18" charset="0"/>
                          <a:cs typeface="Times New Roman" pitchFamily="18" charset="0"/>
                        </a:rPr>
                        <a:t>мхан Асылай Маратқызы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Қаз т 45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Қаз әдеб 43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119</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dirty="0">
                          <a:effectLst/>
                          <a:latin typeface="Times New Roman" pitchFamily="18" charset="0"/>
                          <a:cs typeface="Times New Roman" pitchFamily="18" charset="0"/>
                        </a:rPr>
                        <a:t>4</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dirty="0">
                          <a:effectLst/>
                          <a:latin typeface="Times New Roman" pitchFamily="18" charset="0"/>
                          <a:cs typeface="Times New Roman" pitchFamily="18" charset="0"/>
                        </a:rPr>
                        <a:t>Жамбул Айгерім Ағабекқызы </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18</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Англ 41</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Джт 50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124</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dirty="0">
                          <a:effectLst/>
                          <a:latin typeface="Times New Roman" pitchFamily="18" charset="0"/>
                          <a:cs typeface="Times New Roman" pitchFamily="18" charset="0"/>
                        </a:rPr>
                        <a:t>5</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Жұмабай Аяулым Қайрқызы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Мат 43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Физ 22</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98</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dirty="0">
                          <a:effectLst/>
                          <a:latin typeface="Times New Roman" pitchFamily="18" charset="0"/>
                          <a:cs typeface="Times New Roman" pitchFamily="18" charset="0"/>
                        </a:rPr>
                        <a:t>6</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Жұмабай Құндыз Қайрқызы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2</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Био 15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Хим 19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50</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dirty="0">
                          <a:effectLst/>
                          <a:latin typeface="Times New Roman" pitchFamily="18" charset="0"/>
                          <a:cs typeface="Times New Roman" pitchFamily="18" charset="0"/>
                        </a:rPr>
                        <a:t>7</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Копжигит Әділет Сержанұлы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7</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16</a:t>
                      </a:r>
                      <a:endParaRPr lang="ru-RU" sz="1200">
                        <a:effectLst/>
                        <a:latin typeface="Times New Roman" pitchFamily="18" charset="0"/>
                        <a:ea typeface="Segoe UI"/>
                        <a:cs typeface="Times New Roman" pitchFamily="18" charset="0"/>
                      </a:endParaRPr>
                    </a:p>
                  </a:txBody>
                  <a:tcPr marL="35819" marR="35819" marT="0" marB="0"/>
                </a:tc>
              </a:tr>
              <a:tr h="254725">
                <a:tc>
                  <a:txBody>
                    <a:bodyPr/>
                    <a:lstStyle/>
                    <a:p>
                      <a:pPr>
                        <a:spcAft>
                          <a:spcPts val="0"/>
                        </a:spcAft>
                      </a:pPr>
                      <a:r>
                        <a:rPr lang="kk-KZ" sz="1200" dirty="0">
                          <a:effectLst/>
                          <a:latin typeface="Times New Roman" pitchFamily="18" charset="0"/>
                          <a:cs typeface="Times New Roman" pitchFamily="18" charset="0"/>
                        </a:rPr>
                        <a:t>8</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Қаңлыбай Көркем Ақжолқызы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Био 31</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Гео 26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88</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dirty="0">
                          <a:effectLst/>
                          <a:latin typeface="Times New Roman" pitchFamily="18" charset="0"/>
                          <a:cs typeface="Times New Roman" pitchFamily="18" charset="0"/>
                        </a:rPr>
                        <a:t>9</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Мұхан Ақжарқын Муханқызы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12</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Био 16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Хим 11</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50</a:t>
                      </a:r>
                      <a:endParaRPr lang="ru-RU" sz="1200">
                        <a:effectLst/>
                        <a:latin typeface="Times New Roman" pitchFamily="18" charset="0"/>
                        <a:ea typeface="Segoe UI"/>
                        <a:cs typeface="Times New Roman" pitchFamily="18" charset="0"/>
                      </a:endParaRPr>
                    </a:p>
                  </a:txBody>
                  <a:tcPr marL="35819" marR="35819" marT="0" marB="0"/>
                </a:tc>
              </a:tr>
              <a:tr h="254725">
                <a:tc>
                  <a:txBody>
                    <a:bodyPr/>
                    <a:lstStyle/>
                    <a:p>
                      <a:pPr>
                        <a:spcAft>
                          <a:spcPts val="0"/>
                        </a:spcAft>
                      </a:pPr>
                      <a:r>
                        <a:rPr lang="kk-KZ" sz="1200" dirty="0">
                          <a:effectLst/>
                          <a:latin typeface="Times New Roman" pitchFamily="18" charset="0"/>
                          <a:cs typeface="Times New Roman" pitchFamily="18" charset="0"/>
                        </a:rPr>
                        <a:t>10</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Оразова Гүлімжан Еркеғалиқызы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4</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Био 17</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Хим 8</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45</a:t>
                      </a:r>
                      <a:endParaRPr lang="ru-RU" sz="1200">
                        <a:effectLst/>
                        <a:latin typeface="Times New Roman" pitchFamily="18" charset="0"/>
                        <a:ea typeface="Segoe UI"/>
                        <a:cs typeface="Times New Roman" pitchFamily="18" charset="0"/>
                      </a:endParaRPr>
                    </a:p>
                  </a:txBody>
                  <a:tcPr marL="35819" marR="35819" marT="0" marB="0"/>
                </a:tc>
              </a:tr>
              <a:tr h="254725">
                <a:tc>
                  <a:txBody>
                    <a:bodyPr/>
                    <a:lstStyle/>
                    <a:p>
                      <a:pPr>
                        <a:spcAft>
                          <a:spcPts val="0"/>
                        </a:spcAft>
                      </a:pPr>
                      <a:r>
                        <a:rPr lang="kk-KZ" sz="1200" dirty="0">
                          <a:effectLst/>
                          <a:latin typeface="Times New Roman" pitchFamily="18" charset="0"/>
                          <a:cs typeface="Times New Roman" pitchFamily="18" charset="0"/>
                        </a:rPr>
                        <a:t>11</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Оспанбай Гүлмира Сейдуалықызы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Джт 29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Гео 31</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dirty="0">
                          <a:effectLst/>
                          <a:latin typeface="Times New Roman" pitchFamily="18" charset="0"/>
                          <a:cs typeface="Times New Roman" pitchFamily="18" charset="0"/>
                        </a:rPr>
                        <a:t>93</a:t>
                      </a:r>
                      <a:endParaRPr lang="ru-RU" sz="1200" dirty="0">
                        <a:effectLst/>
                        <a:latin typeface="Times New Roman" pitchFamily="18" charset="0"/>
                        <a:ea typeface="Segoe UI"/>
                        <a:cs typeface="Times New Roman" pitchFamily="18" charset="0"/>
                      </a:endParaRPr>
                    </a:p>
                  </a:txBody>
                  <a:tcPr marL="35819" marR="35819" marT="0" marB="0"/>
                </a:tc>
              </a:tr>
              <a:tr h="254725">
                <a:tc>
                  <a:txBody>
                    <a:bodyPr/>
                    <a:lstStyle/>
                    <a:p>
                      <a:pPr>
                        <a:spcAft>
                          <a:spcPts val="0"/>
                        </a:spcAft>
                      </a:pPr>
                      <a:r>
                        <a:rPr lang="kk-KZ" sz="1200" dirty="0">
                          <a:effectLst/>
                          <a:latin typeface="Times New Roman" pitchFamily="18" charset="0"/>
                          <a:cs typeface="Times New Roman" pitchFamily="18" charset="0"/>
                        </a:rPr>
                        <a:t>12</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Оспанбай Гүлбахар Сейтжаппарқызы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8</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11</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Англ 12</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Джт 21</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57</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a:effectLst/>
                          <a:latin typeface="Times New Roman" pitchFamily="18" charset="0"/>
                          <a:cs typeface="Times New Roman" pitchFamily="18" charset="0"/>
                        </a:rPr>
                        <a:t>13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Раким Аружан Шалкарқызы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12</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Англ 10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Джт 20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50</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dirty="0">
                          <a:effectLst/>
                          <a:latin typeface="Times New Roman" pitchFamily="18" charset="0"/>
                          <a:cs typeface="Times New Roman" pitchFamily="18" charset="0"/>
                        </a:rPr>
                        <a:t>14</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Рахым Бағлан Дәулетұлы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r>
              <a:tr h="254725">
                <a:tc>
                  <a:txBody>
                    <a:bodyPr/>
                    <a:lstStyle/>
                    <a:p>
                      <a:pPr>
                        <a:spcAft>
                          <a:spcPts val="0"/>
                        </a:spcAft>
                      </a:pPr>
                      <a:r>
                        <a:rPr lang="kk-KZ" sz="1200">
                          <a:effectLst/>
                          <a:latin typeface="Times New Roman" pitchFamily="18" charset="0"/>
                          <a:cs typeface="Times New Roman" pitchFamily="18" charset="0"/>
                        </a:rPr>
                        <a:t>15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Сағынбек Нұрасыл Күмісбекұлы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dirty="0">
                          <a:effectLst/>
                          <a:latin typeface="Times New Roman" pitchFamily="18" charset="0"/>
                          <a:cs typeface="Times New Roman" pitchFamily="18" charset="0"/>
                        </a:rPr>
                        <a:t>5</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7</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Мат 25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Инф 13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56</a:t>
                      </a:r>
                      <a:endParaRPr lang="ru-RU" sz="1200">
                        <a:effectLst/>
                        <a:latin typeface="Times New Roman" pitchFamily="18" charset="0"/>
                        <a:ea typeface="Segoe UI"/>
                        <a:cs typeface="Times New Roman" pitchFamily="18" charset="0"/>
                      </a:endParaRPr>
                    </a:p>
                  </a:txBody>
                  <a:tcPr marL="35819" marR="35819" marT="0" marB="0"/>
                </a:tc>
              </a:tr>
              <a:tr h="254725">
                <a:tc>
                  <a:txBody>
                    <a:bodyPr/>
                    <a:lstStyle/>
                    <a:p>
                      <a:pPr>
                        <a:spcAft>
                          <a:spcPts val="0"/>
                        </a:spcAft>
                      </a:pPr>
                      <a:r>
                        <a:rPr lang="kk-KZ" sz="1200" dirty="0">
                          <a:effectLst/>
                          <a:latin typeface="Times New Roman" pitchFamily="18" charset="0"/>
                          <a:cs typeface="Times New Roman" pitchFamily="18" charset="0"/>
                        </a:rPr>
                        <a:t>16</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Сатыбалды Абылай Абилкасымұлы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2</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8</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Мат 13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Физ 15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41</a:t>
                      </a:r>
                      <a:endParaRPr lang="ru-RU" sz="1200">
                        <a:effectLst/>
                        <a:latin typeface="Times New Roman" pitchFamily="18" charset="0"/>
                        <a:ea typeface="Segoe UI"/>
                        <a:cs typeface="Times New Roman" pitchFamily="18" charset="0"/>
                      </a:endParaRPr>
                    </a:p>
                  </a:txBody>
                  <a:tcPr marL="35819" marR="35819" marT="0" marB="0"/>
                </a:tc>
              </a:tr>
              <a:tr h="254725">
                <a:tc>
                  <a:txBody>
                    <a:bodyPr/>
                    <a:lstStyle/>
                    <a:p>
                      <a:pPr>
                        <a:spcAft>
                          <a:spcPts val="0"/>
                        </a:spcAft>
                      </a:pPr>
                      <a:r>
                        <a:rPr lang="kk-KZ" sz="1200" dirty="0">
                          <a:effectLst/>
                          <a:latin typeface="Times New Roman" pitchFamily="18" charset="0"/>
                          <a:cs typeface="Times New Roman" pitchFamily="18" charset="0"/>
                        </a:rPr>
                        <a:t>17</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Сейдуалы Таңнұр Суйнбайқызы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Био 19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Хим 12</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54</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dirty="0">
                          <a:effectLst/>
                          <a:latin typeface="Times New Roman" pitchFamily="18" charset="0"/>
                          <a:cs typeface="Times New Roman" pitchFamily="18" charset="0"/>
                        </a:rPr>
                        <a:t>18</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Тағайбек Расул Жандосұлы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4</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dirty="0">
                          <a:effectLst/>
                          <a:latin typeface="Times New Roman" pitchFamily="18" charset="0"/>
                          <a:cs typeface="Times New Roman" pitchFamily="18" charset="0"/>
                        </a:rPr>
                        <a:t>7</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Мат 17</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Инф 15</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49</a:t>
                      </a:r>
                      <a:endParaRPr lang="ru-RU" sz="1200">
                        <a:effectLst/>
                        <a:latin typeface="Times New Roman" pitchFamily="18" charset="0"/>
                        <a:ea typeface="Segoe UI"/>
                        <a:cs typeface="Times New Roman" pitchFamily="18" charset="0"/>
                      </a:endParaRPr>
                    </a:p>
                  </a:txBody>
                  <a:tcPr marL="35819" marR="35819" marT="0" marB="0"/>
                </a:tc>
              </a:tr>
              <a:tr h="133010">
                <a:tc>
                  <a:txBody>
                    <a:bodyPr/>
                    <a:lstStyle/>
                    <a:p>
                      <a:pPr>
                        <a:spcAft>
                          <a:spcPts val="0"/>
                        </a:spcAft>
                      </a:pPr>
                      <a:r>
                        <a:rPr lang="kk-KZ" sz="1200" dirty="0">
                          <a:effectLst/>
                          <a:latin typeface="Times New Roman" pitchFamily="18" charset="0"/>
                          <a:cs typeface="Times New Roman" pitchFamily="18" charset="0"/>
                        </a:rPr>
                        <a:t>19</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Таубай Шұғылат Ихтиярқызы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Джт 16</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Гео 22</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56</a:t>
                      </a:r>
                      <a:endParaRPr lang="ru-RU" sz="1200">
                        <a:effectLst/>
                        <a:latin typeface="Times New Roman" pitchFamily="18" charset="0"/>
                        <a:ea typeface="Segoe UI"/>
                        <a:cs typeface="Times New Roman" pitchFamily="18" charset="0"/>
                      </a:endParaRPr>
                    </a:p>
                  </a:txBody>
                  <a:tcPr marL="35819" marR="35819" marT="0" marB="0"/>
                </a:tc>
              </a:tr>
              <a:tr h="254725">
                <a:tc>
                  <a:txBody>
                    <a:bodyPr/>
                    <a:lstStyle/>
                    <a:p>
                      <a:pPr>
                        <a:spcAft>
                          <a:spcPts val="0"/>
                        </a:spcAft>
                      </a:pPr>
                      <a:r>
                        <a:rPr lang="kk-KZ" sz="1200" dirty="0">
                          <a:effectLst/>
                          <a:latin typeface="Times New Roman" pitchFamily="18" charset="0"/>
                          <a:cs typeface="Times New Roman" pitchFamily="18" charset="0"/>
                        </a:rPr>
                        <a:t>20</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Тайжанова Ұлбике Дәуленқызы</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3</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7</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10</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Био 17</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Хим 19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56</a:t>
                      </a:r>
                      <a:endParaRPr lang="ru-RU" sz="1200">
                        <a:effectLst/>
                        <a:latin typeface="Times New Roman" pitchFamily="18" charset="0"/>
                        <a:ea typeface="Segoe UI"/>
                        <a:cs typeface="Times New Roman" pitchFamily="18" charset="0"/>
                      </a:endParaRPr>
                    </a:p>
                  </a:txBody>
                  <a:tcPr marL="35819" marR="35819" marT="0" marB="0"/>
                </a:tc>
              </a:tr>
              <a:tr h="1273626">
                <a:tc>
                  <a:txBody>
                    <a:bodyPr/>
                    <a:lstStyle/>
                    <a:p>
                      <a:pPr>
                        <a:spcAft>
                          <a:spcPts val="0"/>
                        </a:spcAft>
                      </a:pPr>
                      <a:r>
                        <a:rPr lang="kk-KZ" sz="1200" dirty="0">
                          <a:effectLst/>
                        </a:rPr>
                        <a:t> </a:t>
                      </a:r>
                      <a:endParaRPr lang="ru-RU" sz="1200" dirty="0">
                        <a:effectLst/>
                        <a:latin typeface="Segoe UI"/>
                        <a:ea typeface="Segoe UI"/>
                        <a:cs typeface="Times New Roman"/>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4.8</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6.9</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dirty="0">
                          <a:effectLst/>
                          <a:latin typeface="Times New Roman" pitchFamily="18" charset="0"/>
                          <a:cs typeface="Times New Roman" pitchFamily="18" charset="0"/>
                        </a:rPr>
                        <a:t>10.5</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a:effectLst/>
                          <a:latin typeface="Times New Roman" pitchFamily="18" charset="0"/>
                          <a:cs typeface="Times New Roman" pitchFamily="18" charset="0"/>
                        </a:rPr>
                        <a:t>Биол 19.9;  </a:t>
                      </a:r>
                      <a:endParaRPr lang="ru-RU" sz="1200">
                        <a:effectLst/>
                        <a:latin typeface="Times New Roman" pitchFamily="18" charset="0"/>
                        <a:cs typeface="Times New Roman" pitchFamily="18" charset="0"/>
                      </a:endParaRPr>
                    </a:p>
                    <a:p>
                      <a:pPr>
                        <a:spcAft>
                          <a:spcPts val="0"/>
                        </a:spcAft>
                      </a:pPr>
                      <a:r>
                        <a:rPr lang="kk-KZ" sz="1200">
                          <a:effectLst/>
                          <a:latin typeface="Times New Roman" pitchFamily="18" charset="0"/>
                          <a:cs typeface="Times New Roman" pitchFamily="18" charset="0"/>
                        </a:rPr>
                        <a:t>Ағылшын 21</a:t>
                      </a:r>
                      <a:endParaRPr lang="ru-RU" sz="1200">
                        <a:effectLst/>
                        <a:latin typeface="Times New Roman" pitchFamily="18" charset="0"/>
                        <a:cs typeface="Times New Roman" pitchFamily="18" charset="0"/>
                      </a:endParaRPr>
                    </a:p>
                    <a:p>
                      <a:pPr>
                        <a:spcAft>
                          <a:spcPts val="0"/>
                        </a:spcAft>
                      </a:pPr>
                      <a:r>
                        <a:rPr lang="kk-KZ" sz="1200">
                          <a:effectLst/>
                          <a:latin typeface="Times New Roman" pitchFamily="18" charset="0"/>
                          <a:cs typeface="Times New Roman" pitchFamily="18" charset="0"/>
                        </a:rPr>
                        <a:t>Матем 23</a:t>
                      </a:r>
                      <a:endParaRPr lang="ru-RU" sz="1200">
                        <a:effectLst/>
                        <a:latin typeface="Times New Roman" pitchFamily="18" charset="0"/>
                        <a:cs typeface="Times New Roman" pitchFamily="18" charset="0"/>
                      </a:endParaRPr>
                    </a:p>
                    <a:p>
                      <a:pPr>
                        <a:spcAft>
                          <a:spcPts val="0"/>
                        </a:spcAft>
                      </a:pPr>
                      <a:r>
                        <a:rPr lang="kk-KZ" sz="1200">
                          <a:effectLst/>
                          <a:latin typeface="Times New Roman" pitchFamily="18" charset="0"/>
                          <a:cs typeface="Times New Roman" pitchFamily="18" charset="0"/>
                        </a:rPr>
                        <a:t>Қазақ т 45</a:t>
                      </a:r>
                      <a:endParaRPr lang="ru-RU" sz="1200">
                        <a:effectLst/>
                        <a:latin typeface="Times New Roman" pitchFamily="18" charset="0"/>
                        <a:cs typeface="Times New Roman" pitchFamily="18" charset="0"/>
                      </a:endParaRPr>
                    </a:p>
                    <a:p>
                      <a:pPr>
                        <a:spcAft>
                          <a:spcPts val="0"/>
                        </a:spcAft>
                      </a:pPr>
                      <a:r>
                        <a:rPr lang="kk-KZ" sz="1200">
                          <a:effectLst/>
                          <a:latin typeface="Times New Roman" pitchFamily="18" charset="0"/>
                          <a:cs typeface="Times New Roman" pitchFamily="18" charset="0"/>
                        </a:rPr>
                        <a:t>Қаз.әдеб 43</a:t>
                      </a:r>
                      <a:endParaRPr lang="ru-RU" sz="1200">
                        <a:effectLst/>
                        <a:latin typeface="Times New Roman" pitchFamily="18" charset="0"/>
                        <a:cs typeface="Times New Roman" pitchFamily="18" charset="0"/>
                      </a:endParaRPr>
                    </a:p>
                    <a:p>
                      <a:pPr>
                        <a:spcAft>
                          <a:spcPts val="0"/>
                        </a:spcAft>
                      </a:pPr>
                      <a:r>
                        <a:rPr lang="kk-KZ" sz="1200">
                          <a:effectLst/>
                          <a:latin typeface="Times New Roman" pitchFamily="18" charset="0"/>
                          <a:cs typeface="Times New Roman" pitchFamily="18" charset="0"/>
                        </a:rPr>
                        <a:t> </a:t>
                      </a:r>
                      <a:endParaRPr lang="ru-RU" sz="1200">
                        <a:effectLst/>
                        <a:latin typeface="Times New Roman" pitchFamily="18" charset="0"/>
                        <a:ea typeface="Segoe UI"/>
                        <a:cs typeface="Times New Roman" pitchFamily="18" charset="0"/>
                      </a:endParaRPr>
                    </a:p>
                  </a:txBody>
                  <a:tcPr marL="35819" marR="35819" marT="0" marB="0"/>
                </a:tc>
                <a:tc>
                  <a:txBody>
                    <a:bodyPr/>
                    <a:lstStyle/>
                    <a:p>
                      <a:pPr>
                        <a:spcAft>
                          <a:spcPts val="0"/>
                        </a:spcAft>
                      </a:pPr>
                      <a:r>
                        <a:rPr lang="kk-KZ" sz="1200" dirty="0">
                          <a:effectLst/>
                          <a:latin typeface="Times New Roman" pitchFamily="18" charset="0"/>
                          <a:cs typeface="Times New Roman" pitchFamily="18" charset="0"/>
                        </a:rPr>
                        <a:t>Инф 13</a:t>
                      </a:r>
                      <a:endParaRPr lang="ru-RU" sz="1200" dirty="0">
                        <a:effectLst/>
                        <a:latin typeface="Times New Roman" pitchFamily="18" charset="0"/>
                        <a:cs typeface="Times New Roman" pitchFamily="18" charset="0"/>
                      </a:endParaRPr>
                    </a:p>
                    <a:p>
                      <a:pPr>
                        <a:spcAft>
                          <a:spcPts val="0"/>
                        </a:spcAft>
                      </a:pPr>
                      <a:r>
                        <a:rPr lang="kk-KZ" sz="1200" dirty="0">
                          <a:effectLst/>
                          <a:latin typeface="Times New Roman" pitchFamily="18" charset="0"/>
                          <a:cs typeface="Times New Roman" pitchFamily="18" charset="0"/>
                        </a:rPr>
                        <a:t>Геогр</a:t>
                      </a:r>
                      <a:endParaRPr lang="ru-RU" sz="1200" dirty="0">
                        <a:effectLst/>
                        <a:latin typeface="Times New Roman" pitchFamily="18" charset="0"/>
                        <a:cs typeface="Times New Roman" pitchFamily="18" charset="0"/>
                      </a:endParaRPr>
                    </a:p>
                    <a:p>
                      <a:pPr>
                        <a:spcAft>
                          <a:spcPts val="0"/>
                        </a:spcAft>
                      </a:pPr>
                      <a:r>
                        <a:rPr lang="kk-KZ" sz="1200" dirty="0">
                          <a:effectLst/>
                          <a:latin typeface="Times New Roman" pitchFamily="18" charset="0"/>
                          <a:cs typeface="Times New Roman" pitchFamily="18" charset="0"/>
                        </a:rPr>
                        <a:t>Дүн.тар 27.2</a:t>
                      </a:r>
                      <a:endParaRPr lang="ru-RU" sz="1200" dirty="0">
                        <a:effectLst/>
                        <a:latin typeface="Times New Roman" pitchFamily="18" charset="0"/>
                        <a:cs typeface="Times New Roman" pitchFamily="18" charset="0"/>
                      </a:endParaRPr>
                    </a:p>
                    <a:p>
                      <a:pPr>
                        <a:spcAft>
                          <a:spcPts val="0"/>
                        </a:spcAft>
                      </a:pPr>
                      <a:r>
                        <a:rPr lang="kk-KZ" sz="1200" dirty="0">
                          <a:effectLst/>
                          <a:latin typeface="Times New Roman" pitchFamily="18" charset="0"/>
                          <a:cs typeface="Times New Roman" pitchFamily="18" charset="0"/>
                        </a:rPr>
                        <a:t>Физ 18.5</a:t>
                      </a:r>
                      <a:endParaRPr lang="ru-RU" sz="1200" dirty="0">
                        <a:effectLst/>
                        <a:latin typeface="Times New Roman" pitchFamily="18" charset="0"/>
                        <a:cs typeface="Times New Roman" pitchFamily="18" charset="0"/>
                      </a:endParaRPr>
                    </a:p>
                    <a:p>
                      <a:pPr>
                        <a:spcAft>
                          <a:spcPts val="0"/>
                        </a:spcAft>
                      </a:pPr>
                      <a:r>
                        <a:rPr lang="kk-KZ" sz="1200" dirty="0">
                          <a:effectLst/>
                          <a:latin typeface="Times New Roman" pitchFamily="18" charset="0"/>
                          <a:cs typeface="Times New Roman" pitchFamily="18" charset="0"/>
                        </a:rPr>
                        <a:t>Химия 14.7</a:t>
                      </a:r>
                      <a:endParaRPr lang="ru-RU" sz="1200" dirty="0">
                        <a:effectLst/>
                        <a:latin typeface="Times New Roman" pitchFamily="18" charset="0"/>
                        <a:ea typeface="Segoe UI"/>
                        <a:cs typeface="Times New Roman" pitchFamily="18" charset="0"/>
                      </a:endParaRPr>
                    </a:p>
                  </a:txBody>
                  <a:tcPr marL="35819" marR="35819" marT="0" marB="0"/>
                </a:tc>
                <a:tc>
                  <a:txBody>
                    <a:bodyPr/>
                    <a:lstStyle/>
                    <a:p>
                      <a:pPr marR="181610">
                        <a:spcAft>
                          <a:spcPts val="0"/>
                        </a:spcAft>
                      </a:pPr>
                      <a:r>
                        <a:rPr lang="kk-KZ" sz="1200" dirty="0">
                          <a:effectLst/>
                          <a:latin typeface="Times New Roman" pitchFamily="18" charset="0"/>
                          <a:cs typeface="Times New Roman" pitchFamily="18" charset="0"/>
                        </a:rPr>
                        <a:t>66.3</a:t>
                      </a:r>
                      <a:endParaRPr lang="ru-RU" sz="1200" dirty="0">
                        <a:effectLst/>
                        <a:latin typeface="Times New Roman" pitchFamily="18" charset="0"/>
                        <a:ea typeface="Segoe UI"/>
                        <a:cs typeface="Times New Roman" pitchFamily="18" charset="0"/>
                      </a:endParaRPr>
                    </a:p>
                  </a:txBody>
                  <a:tcPr marL="35819" marR="35819" marT="0" marB="0"/>
                </a:tc>
              </a:tr>
            </a:tbl>
          </a:graphicData>
        </a:graphic>
      </p:graphicFrame>
      <p:sp>
        <p:nvSpPr>
          <p:cNvPr id="5" name="Rectangle 1"/>
          <p:cNvSpPr>
            <a:spLocks noChangeArrowheads="1"/>
          </p:cNvSpPr>
          <p:nvPr/>
        </p:nvSpPr>
        <p:spPr bwMode="auto">
          <a:xfrm>
            <a:off x="251520" y="387042"/>
            <a:ext cx="864096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1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Ыбырай Алтынсарин </a:t>
            </a:r>
            <a:r>
              <a:rPr kumimoji="0" lang="kk-KZ" sz="12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атындағы </a:t>
            </a:r>
            <a:r>
              <a:rPr kumimoji="0" lang="kk-KZ" sz="14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жалпы</a:t>
            </a:r>
            <a:r>
              <a:rPr kumimoji="0" lang="kk-KZ" sz="12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 білім беретін мектеп жанындағы интернат КММ-і</a:t>
            </a:r>
            <a:endParaRPr lang="ru-RU" sz="1200" b="1" dirty="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11«Ә» сынып </a:t>
            </a:r>
            <a:r>
              <a:rPr kumimoji="0" lang="kk-KZ" sz="1100" b="1" i="0" u="none" strike="noStrike" cap="none" normalizeH="0" baseline="0" dirty="0" smtClean="0">
                <a:ln>
                  <a:noFill/>
                </a:ln>
                <a:solidFill>
                  <a:schemeClr val="tx1"/>
                </a:solidFill>
                <a:effectLst/>
                <a:latin typeface="Times New Roman" pitchFamily="18" charset="0"/>
                <a:ea typeface="Segoe UI" pitchFamily="34" charset="0"/>
                <a:cs typeface="Times New Roman" pitchFamily="18" charset="0"/>
              </a:rPr>
              <a:t>ҰБТ нәтижесі талдау.</a:t>
            </a:r>
            <a:endParaRPr kumimoji="0" lang="kk-KZ" sz="18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75593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260648"/>
            <a:ext cx="8568952" cy="1384995"/>
          </a:xfrm>
          <a:prstGeom prst="rect">
            <a:avLst/>
          </a:prstGeom>
        </p:spPr>
        <p:txBody>
          <a:bodyPr wrap="square">
            <a:spAutoFit/>
          </a:bodyPr>
          <a:lstStyle/>
          <a:p>
            <a:r>
              <a:rPr lang="kk-KZ" dirty="0"/>
              <a:t> </a:t>
            </a:r>
            <a:endParaRPr lang="ru-RU" dirty="0"/>
          </a:p>
          <a:p>
            <a:pPr algn="ctr"/>
            <a:r>
              <a:rPr lang="kk-KZ" sz="1600" dirty="0"/>
              <a:t>              </a:t>
            </a:r>
            <a:r>
              <a:rPr lang="kk-KZ" sz="1600" dirty="0">
                <a:latin typeface="Times New Roman" pitchFamily="18" charset="0"/>
                <a:cs typeface="Times New Roman" pitchFamily="18" charset="0"/>
              </a:rPr>
              <a:t>Ыбырай Алтынсарин атындағы жалпы білім </a:t>
            </a:r>
            <a:r>
              <a:rPr lang="kk-KZ" sz="1600" dirty="0" smtClean="0">
                <a:latin typeface="Times New Roman" pitchFamily="18" charset="0"/>
                <a:cs typeface="Times New Roman" pitchFamily="18" charset="0"/>
              </a:rPr>
              <a:t>беретін</a:t>
            </a:r>
          </a:p>
          <a:p>
            <a:pPr algn="ctr"/>
            <a:r>
              <a:rPr lang="kk-KZ" sz="1600" dirty="0" smtClean="0">
                <a:latin typeface="Times New Roman" pitchFamily="18" charset="0"/>
                <a:cs typeface="Times New Roman" pitchFamily="18" charset="0"/>
              </a:rPr>
              <a:t> </a:t>
            </a:r>
            <a:r>
              <a:rPr lang="kk-KZ" sz="1600" dirty="0">
                <a:latin typeface="Times New Roman" pitchFamily="18" charset="0"/>
                <a:cs typeface="Times New Roman" pitchFamily="18" charset="0"/>
              </a:rPr>
              <a:t>интернат КММ 2023 – 2024 оқу </a:t>
            </a:r>
            <a:r>
              <a:rPr lang="kk-KZ" sz="1600" dirty="0" smtClean="0">
                <a:latin typeface="Times New Roman" pitchFamily="18" charset="0"/>
                <a:cs typeface="Times New Roman" pitchFamily="18" charset="0"/>
              </a:rPr>
              <a:t>жылы</a:t>
            </a:r>
            <a:endParaRPr lang="ru-RU" sz="1600" dirty="0" smtClean="0">
              <a:latin typeface="Times New Roman" pitchFamily="18" charset="0"/>
              <a:cs typeface="Times New Roman" pitchFamily="18" charset="0"/>
            </a:endParaRPr>
          </a:p>
          <a:p>
            <a:pPr algn="ctr"/>
            <a:r>
              <a:rPr lang="kk-KZ" sz="1600" b="1" dirty="0" smtClean="0">
                <a:latin typeface="Times New Roman" pitchFamily="18" charset="0"/>
                <a:cs typeface="Times New Roman" pitchFamily="18" charset="0"/>
              </a:rPr>
              <a:t>11 </a:t>
            </a:r>
            <a:r>
              <a:rPr lang="kk-KZ" sz="1600" b="1" dirty="0">
                <a:latin typeface="Times New Roman" pitchFamily="18" charset="0"/>
                <a:cs typeface="Times New Roman" pitchFamily="18" charset="0"/>
              </a:rPr>
              <a:t>сынып оқушыларының ҰБТ нәтижесі</a:t>
            </a:r>
            <a:endParaRPr lang="ru-RU" sz="1600" dirty="0">
              <a:latin typeface="Times New Roman" pitchFamily="18" charset="0"/>
              <a:cs typeface="Times New Roman" pitchFamily="18" charset="0"/>
            </a:endParaRPr>
          </a:p>
          <a:p>
            <a:r>
              <a:rPr lang="kk-KZ" dirty="0"/>
              <a:t> </a:t>
            </a: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2073934997"/>
              </p:ext>
            </p:extLst>
          </p:nvPr>
        </p:nvGraphicFramePr>
        <p:xfrm>
          <a:off x="431540" y="1340768"/>
          <a:ext cx="8208912" cy="5364480"/>
        </p:xfrm>
        <a:graphic>
          <a:graphicData uri="http://schemas.openxmlformats.org/drawingml/2006/table">
            <a:tbl>
              <a:tblPr firstRow="1" firstCol="1" bandRow="1">
                <a:tableStyleId>{5C22544A-7EE6-4342-B048-85BDC9FD1C3A}</a:tableStyleId>
              </a:tblPr>
              <a:tblGrid>
                <a:gridCol w="544894"/>
                <a:gridCol w="4099131"/>
                <a:gridCol w="3564887"/>
              </a:tblGrid>
              <a:tr h="319340">
                <a:tc>
                  <a:txBody>
                    <a:bodyPr/>
                    <a:lstStyle/>
                    <a:p>
                      <a:pPr>
                        <a:spcAft>
                          <a:spcPts val="0"/>
                        </a:spcAft>
                      </a:pPr>
                      <a:r>
                        <a:rPr lang="kk-KZ" sz="1100" dirty="0">
                          <a:effectLst/>
                          <a:latin typeface="Times New Roman" pitchFamily="18" charset="0"/>
                          <a:cs typeface="Times New Roman" pitchFamily="18" charset="0"/>
                        </a:rPr>
                        <a:t>Қ\с</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           Оқушының аты-жөні</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           ҰБТ бойынша</a:t>
                      </a:r>
                      <a:endParaRPr lang="ru-RU" sz="1100">
                        <a:effectLst/>
                        <a:latin typeface="Times New Roman" pitchFamily="18" charset="0"/>
                        <a:cs typeface="Times New Roman" pitchFamily="18" charset="0"/>
                      </a:endParaRPr>
                    </a:p>
                    <a:p>
                      <a:pPr>
                        <a:spcAft>
                          <a:spcPts val="0"/>
                        </a:spcAft>
                      </a:pPr>
                      <a:r>
                        <a:rPr lang="kk-KZ" sz="1100">
                          <a:effectLst/>
                          <a:latin typeface="Times New Roman" pitchFamily="18" charset="0"/>
                          <a:cs typeface="Times New Roman" pitchFamily="18" charset="0"/>
                        </a:rPr>
                        <a:t>Жалпы жинақтаған баллдары</a:t>
                      </a:r>
                      <a:endParaRPr lang="ru-RU" sz="1100">
                        <a:effectLst/>
                        <a:latin typeface="Times New Roman" pitchFamily="18" charset="0"/>
                        <a:ea typeface="Segoe UI"/>
                        <a:cs typeface="Times New Roman" pitchFamily="18" charset="0"/>
                      </a:endParaRPr>
                    </a:p>
                  </a:txBody>
                  <a:tcPr marL="40444" marR="40444" marT="0" marB="0"/>
                </a:tc>
              </a:tr>
              <a:tr h="159670">
                <a:tc>
                  <a:txBody>
                    <a:bodyPr/>
                    <a:lstStyle/>
                    <a:p>
                      <a:pPr>
                        <a:spcAft>
                          <a:spcPts val="0"/>
                        </a:spcAft>
                      </a:pPr>
                      <a:r>
                        <a:rPr lang="kk-KZ" sz="1100" dirty="0">
                          <a:effectLst/>
                          <a:latin typeface="Times New Roman" pitchFamily="18" charset="0"/>
                          <a:cs typeface="Times New Roman" pitchFamily="18" charset="0"/>
                        </a:rPr>
                        <a:t>1</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Бердалы Бейбарыс Бекзатұлы</a:t>
                      </a:r>
                      <a:endParaRPr lang="ru-RU" sz="1100" dirty="0">
                        <a:effectLst/>
                        <a:latin typeface="Times New Roman" pitchFamily="18" charset="0"/>
                        <a:ea typeface="Segoe UI"/>
                        <a:cs typeface="Times New Roman" pitchFamily="18" charset="0"/>
                      </a:endParaRPr>
                    </a:p>
                  </a:txBody>
                  <a:tcPr marL="40444" marR="40444" marT="0" marB="0" anchor="ctr"/>
                </a:tc>
                <a:tc>
                  <a:txBody>
                    <a:bodyPr/>
                    <a:lstStyle/>
                    <a:p>
                      <a:pPr>
                        <a:spcAft>
                          <a:spcPts val="0"/>
                        </a:spcAft>
                      </a:pPr>
                      <a:r>
                        <a:rPr lang="kk-KZ" sz="1100">
                          <a:effectLst/>
                          <a:latin typeface="Times New Roman" pitchFamily="18" charset="0"/>
                          <a:cs typeface="Times New Roman" pitchFamily="18" charset="0"/>
                        </a:rPr>
                        <a:t>67</a:t>
                      </a:r>
                      <a:endParaRPr lang="ru-RU" sz="1100">
                        <a:effectLst/>
                        <a:latin typeface="Times New Roman" pitchFamily="18" charset="0"/>
                        <a:ea typeface="Segoe UI"/>
                        <a:cs typeface="Times New Roman" pitchFamily="18" charset="0"/>
                      </a:endParaRPr>
                    </a:p>
                  </a:txBody>
                  <a:tcPr marL="40444" marR="40444" marT="0" marB="0" anchor="ctr"/>
                </a:tc>
              </a:tr>
              <a:tr h="159670">
                <a:tc>
                  <a:txBody>
                    <a:bodyPr/>
                    <a:lstStyle/>
                    <a:p>
                      <a:pPr>
                        <a:spcAft>
                          <a:spcPts val="0"/>
                        </a:spcAft>
                      </a:pPr>
                      <a:r>
                        <a:rPr lang="kk-KZ" sz="1100" dirty="0">
                          <a:effectLst/>
                          <a:latin typeface="Times New Roman" pitchFamily="18" charset="0"/>
                          <a:cs typeface="Times New Roman" pitchFamily="18" charset="0"/>
                        </a:rPr>
                        <a:t>2</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Жадигер Өркен Сұлтанғалиұлы</a:t>
                      </a:r>
                      <a:endParaRPr lang="ru-RU" sz="1100" dirty="0">
                        <a:effectLst/>
                        <a:latin typeface="Times New Roman" pitchFamily="18" charset="0"/>
                        <a:ea typeface="Segoe UI"/>
                        <a:cs typeface="Times New Roman" pitchFamily="18" charset="0"/>
                      </a:endParaRPr>
                    </a:p>
                  </a:txBody>
                  <a:tcPr marL="40444" marR="40444" marT="0" marB="0" anchor="ctr"/>
                </a:tc>
                <a:tc>
                  <a:txBody>
                    <a:bodyPr/>
                    <a:lstStyle/>
                    <a:p>
                      <a:pPr>
                        <a:spcAft>
                          <a:spcPts val="0"/>
                        </a:spcAft>
                      </a:pPr>
                      <a:r>
                        <a:rPr lang="kk-KZ" sz="1100">
                          <a:effectLst/>
                          <a:latin typeface="Times New Roman" pitchFamily="18" charset="0"/>
                          <a:cs typeface="Times New Roman" pitchFamily="18" charset="0"/>
                        </a:rPr>
                        <a:t>40</a:t>
                      </a:r>
                      <a:endParaRPr lang="ru-RU" sz="1100">
                        <a:effectLst/>
                        <a:latin typeface="Times New Roman" pitchFamily="18" charset="0"/>
                        <a:ea typeface="Segoe UI"/>
                        <a:cs typeface="Times New Roman" pitchFamily="18" charset="0"/>
                      </a:endParaRPr>
                    </a:p>
                  </a:txBody>
                  <a:tcPr marL="40444" marR="40444" marT="0" marB="0" anchor="ctr"/>
                </a:tc>
              </a:tr>
              <a:tr h="159670">
                <a:tc>
                  <a:txBody>
                    <a:bodyPr/>
                    <a:lstStyle/>
                    <a:p>
                      <a:pPr>
                        <a:spcAft>
                          <a:spcPts val="0"/>
                        </a:spcAft>
                      </a:pPr>
                      <a:r>
                        <a:rPr lang="kk-KZ" sz="1100" dirty="0">
                          <a:effectLst/>
                          <a:latin typeface="Times New Roman" pitchFamily="18" charset="0"/>
                          <a:cs typeface="Times New Roman" pitchFamily="18" charset="0"/>
                        </a:rPr>
                        <a:t>3</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Eciмхан Асылай Маратқызы </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119</a:t>
                      </a:r>
                      <a:endParaRPr lang="ru-RU" sz="1100">
                        <a:effectLst/>
                        <a:latin typeface="Times New Roman" pitchFamily="18" charset="0"/>
                        <a:ea typeface="Segoe UI"/>
                        <a:cs typeface="Times New Roman" pitchFamily="18" charset="0"/>
                      </a:endParaRPr>
                    </a:p>
                  </a:txBody>
                  <a:tcPr marL="40444" marR="40444" marT="0" marB="0"/>
                </a:tc>
              </a:tr>
              <a:tr h="159670">
                <a:tc>
                  <a:txBody>
                    <a:bodyPr/>
                    <a:lstStyle/>
                    <a:p>
                      <a:pPr>
                        <a:spcAft>
                          <a:spcPts val="0"/>
                        </a:spcAft>
                      </a:pPr>
                      <a:r>
                        <a:rPr lang="kk-KZ" sz="1100" dirty="0">
                          <a:effectLst/>
                          <a:latin typeface="Times New Roman" pitchFamily="18" charset="0"/>
                          <a:cs typeface="Times New Roman" pitchFamily="18" charset="0"/>
                        </a:rPr>
                        <a:t>4</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Жамбул Айгерім Ағабекқызы </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124</a:t>
                      </a:r>
                      <a:endParaRPr lang="ru-RU" sz="1100">
                        <a:effectLst/>
                        <a:latin typeface="Times New Roman" pitchFamily="18" charset="0"/>
                        <a:ea typeface="Segoe UI"/>
                        <a:cs typeface="Times New Roman" pitchFamily="18" charset="0"/>
                      </a:endParaRPr>
                    </a:p>
                  </a:txBody>
                  <a:tcPr marL="40444" marR="40444" marT="0" marB="0"/>
                </a:tc>
              </a:tr>
              <a:tr h="159670">
                <a:tc>
                  <a:txBody>
                    <a:bodyPr/>
                    <a:lstStyle/>
                    <a:p>
                      <a:pPr>
                        <a:spcAft>
                          <a:spcPts val="0"/>
                        </a:spcAft>
                      </a:pPr>
                      <a:r>
                        <a:rPr lang="kk-KZ" sz="1100" dirty="0">
                          <a:effectLst/>
                          <a:latin typeface="Times New Roman" pitchFamily="18" charset="0"/>
                          <a:cs typeface="Times New Roman" pitchFamily="18" charset="0"/>
                        </a:rPr>
                        <a:t>5</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Жұмабай Аяулым Қайрқызы</a:t>
                      </a:r>
                      <a:endParaRPr lang="ru-RU" sz="1100" dirty="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98</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6</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Жұмабай Құндыз Қайрқызы</a:t>
                      </a:r>
                      <a:endParaRPr lang="ru-RU" sz="1100" dirty="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50</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7</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Копжигит Әділет Сержанұлы</a:t>
                      </a:r>
                      <a:endParaRPr lang="ru-RU" sz="1100" dirty="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16</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8</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Қаңлыбай Көркем Ақжолқызы</a:t>
                      </a:r>
                      <a:endParaRPr lang="ru-RU" sz="1100" dirty="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88</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9</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Мұхан Ақжарқын Муханқызы</a:t>
                      </a:r>
                      <a:endParaRPr lang="ru-RU" sz="1100" dirty="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50</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10</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dirty="0">
                          <a:effectLst/>
                          <a:latin typeface="Times New Roman" pitchFamily="18" charset="0"/>
                          <a:cs typeface="Times New Roman" pitchFamily="18" charset="0"/>
                        </a:rPr>
                        <a:t>Оразова Гүлімжан Еркеғалиқызы </a:t>
                      </a:r>
                      <a:endParaRPr lang="ru-RU" sz="1100" dirty="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45</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11</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Оспанбай Гүлмира Сейдуалықызы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dirty="0">
                          <a:effectLst/>
                          <a:latin typeface="Times New Roman" pitchFamily="18" charset="0"/>
                          <a:cs typeface="Times New Roman" pitchFamily="18" charset="0"/>
                        </a:rPr>
                        <a:t>93</a:t>
                      </a:r>
                      <a:endParaRPr lang="ru-RU" sz="1100" dirty="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12</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Оспанбай Гүлбахар Сейтжаппарқызы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57</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13</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Раким Аружан Шалкарқызы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50</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14</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Рахым Бағлан Дәулетұлы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dirty="0">
                          <a:effectLst/>
                          <a:latin typeface="Times New Roman" pitchFamily="18" charset="0"/>
                          <a:cs typeface="Times New Roman" pitchFamily="18" charset="0"/>
                        </a:rPr>
                        <a:t>тапсырмаған</a:t>
                      </a:r>
                      <a:endParaRPr lang="ru-RU" sz="1100" dirty="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15</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Сағынбек Нұрасыл Күмісбекұлы </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56</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16</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Сатыбалды Абылай Абилкасымұлы </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dirty="0">
                          <a:effectLst/>
                          <a:latin typeface="Times New Roman" pitchFamily="18" charset="0"/>
                          <a:cs typeface="Times New Roman" pitchFamily="18" charset="0"/>
                        </a:rPr>
                        <a:t>41</a:t>
                      </a:r>
                      <a:endParaRPr lang="ru-RU" sz="1100" dirty="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17</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Сейдуалы Таңнұр Суйнбайқызы </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54</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18</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Тағайбек Расул Жандосұлы </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49</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19</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Таубай Шұғылат Ихтиярқызы </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dirty="0">
                          <a:effectLst/>
                          <a:latin typeface="Times New Roman" pitchFamily="18" charset="0"/>
                          <a:cs typeface="Times New Roman" pitchFamily="18" charset="0"/>
                        </a:rPr>
                        <a:t>56</a:t>
                      </a:r>
                      <a:endParaRPr lang="ru-RU" sz="1100" dirty="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20</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Тайжанова Ұлбике Дәуленқызы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56</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21</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Адилбек Дулатбек Сакенұлы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dirty="0">
                          <a:effectLst/>
                          <a:latin typeface="Times New Roman" pitchFamily="18" charset="0"/>
                          <a:cs typeface="Times New Roman" pitchFamily="18" charset="0"/>
                        </a:rPr>
                        <a:t>44</a:t>
                      </a:r>
                      <a:endParaRPr lang="ru-RU" sz="1100" dirty="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22</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Амангелді  Ерсұлтан  Бактиярұлы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46</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23</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Әбдібай Ернар  Билібекұлы </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60</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24</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Бейсебай Асылбек  Нұрдаулетұлы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dirty="0">
                          <a:effectLst/>
                          <a:latin typeface="Times New Roman" pitchFamily="18" charset="0"/>
                          <a:cs typeface="Times New Roman" pitchFamily="18" charset="0"/>
                        </a:rPr>
                        <a:t>60</a:t>
                      </a:r>
                      <a:endParaRPr lang="ru-RU" sz="1100" dirty="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25</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Ермек Айбек Маратұлы </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тапсырмаған -</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26</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Жазықбай Данабек Құралбайұлы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dirty="0">
                          <a:effectLst/>
                          <a:latin typeface="Times New Roman" pitchFamily="18" charset="0"/>
                          <a:cs typeface="Times New Roman" pitchFamily="18" charset="0"/>
                        </a:rPr>
                        <a:t>тапсырмаған</a:t>
                      </a:r>
                      <a:endParaRPr lang="ru-RU" sz="1100" dirty="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27</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Рүстем Даниял Жеңісұлы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68</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28</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Манашова Жасмин Маханбетқызы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dirty="0">
                          <a:effectLst/>
                          <a:latin typeface="Times New Roman" pitchFamily="18" charset="0"/>
                          <a:cs typeface="Times New Roman" pitchFamily="18" charset="0"/>
                        </a:rPr>
                        <a:t>109</a:t>
                      </a:r>
                      <a:endParaRPr lang="ru-RU" sz="1100" dirty="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29</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Сабден Жанару Сарарғалиқызы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a:effectLst/>
                          <a:latin typeface="Times New Roman" pitchFamily="18" charset="0"/>
                          <a:cs typeface="Times New Roman" pitchFamily="18" charset="0"/>
                        </a:rPr>
                        <a:t>29</a:t>
                      </a:r>
                      <a:endParaRPr lang="ru-RU" sz="1100">
                        <a:effectLst/>
                        <a:latin typeface="Times New Roman" pitchFamily="18" charset="0"/>
                        <a:ea typeface="Segoe UI"/>
                        <a:cs typeface="Times New Roman" pitchFamily="18" charset="0"/>
                      </a:endParaRPr>
                    </a:p>
                  </a:txBody>
                  <a:tcPr marL="40444" marR="40444" marT="0" marB="0" anchor="b"/>
                </a:tc>
              </a:tr>
              <a:tr h="159670">
                <a:tc>
                  <a:txBody>
                    <a:bodyPr/>
                    <a:lstStyle/>
                    <a:p>
                      <a:pPr>
                        <a:spcAft>
                          <a:spcPts val="0"/>
                        </a:spcAft>
                      </a:pPr>
                      <a:r>
                        <a:rPr lang="kk-KZ" sz="1100" dirty="0">
                          <a:effectLst/>
                          <a:latin typeface="Times New Roman" pitchFamily="18" charset="0"/>
                          <a:cs typeface="Times New Roman" pitchFamily="18" charset="0"/>
                        </a:rPr>
                        <a:t>30</a:t>
                      </a:r>
                      <a:endParaRPr lang="ru-RU" sz="1100" dirty="0">
                        <a:effectLst/>
                        <a:latin typeface="Times New Roman" pitchFamily="18" charset="0"/>
                        <a:ea typeface="Segoe UI"/>
                        <a:cs typeface="Times New Roman" pitchFamily="18" charset="0"/>
                      </a:endParaRPr>
                    </a:p>
                  </a:txBody>
                  <a:tcPr marL="40444" marR="40444" marT="0" marB="0"/>
                </a:tc>
                <a:tc>
                  <a:txBody>
                    <a:bodyPr/>
                    <a:lstStyle/>
                    <a:p>
                      <a:pPr>
                        <a:spcAft>
                          <a:spcPts val="0"/>
                        </a:spcAft>
                      </a:pPr>
                      <a:r>
                        <a:rPr lang="kk-KZ" sz="1100">
                          <a:effectLst/>
                          <a:latin typeface="Times New Roman" pitchFamily="18" charset="0"/>
                          <a:cs typeface="Times New Roman" pitchFamily="18" charset="0"/>
                        </a:rPr>
                        <a:t>Сапар Мереке Маханбетқызы</a:t>
                      </a:r>
                      <a:endParaRPr lang="ru-RU" sz="1100">
                        <a:effectLst/>
                        <a:latin typeface="Times New Roman" pitchFamily="18" charset="0"/>
                        <a:ea typeface="Segoe UI"/>
                        <a:cs typeface="Times New Roman" pitchFamily="18" charset="0"/>
                      </a:endParaRPr>
                    </a:p>
                  </a:txBody>
                  <a:tcPr marL="40444" marR="40444" marT="0" marB="0" anchor="b"/>
                </a:tc>
                <a:tc>
                  <a:txBody>
                    <a:bodyPr/>
                    <a:lstStyle/>
                    <a:p>
                      <a:pPr>
                        <a:spcAft>
                          <a:spcPts val="0"/>
                        </a:spcAft>
                      </a:pPr>
                      <a:r>
                        <a:rPr lang="kk-KZ" sz="1100" dirty="0">
                          <a:effectLst/>
                          <a:latin typeface="Times New Roman" pitchFamily="18" charset="0"/>
                          <a:cs typeface="Times New Roman" pitchFamily="18" charset="0"/>
                        </a:rPr>
                        <a:t>- тапсырмаған</a:t>
                      </a:r>
                      <a:endParaRPr lang="ru-RU" sz="1100" dirty="0">
                        <a:effectLst/>
                        <a:latin typeface="Times New Roman" pitchFamily="18" charset="0"/>
                        <a:ea typeface="Segoe UI"/>
                        <a:cs typeface="Times New Roman" pitchFamily="18" charset="0"/>
                      </a:endParaRPr>
                    </a:p>
                  </a:txBody>
                  <a:tcPr marL="40444" marR="40444" marT="0" marB="0" anchor="b"/>
                </a:tc>
              </a:tr>
            </a:tbl>
          </a:graphicData>
        </a:graphic>
      </p:graphicFrame>
    </p:spTree>
    <p:extLst>
      <p:ext uri="{BB962C8B-B14F-4D97-AF65-F5344CB8AC3E}">
        <p14:creationId xmlns:p14="http://schemas.microsoft.com/office/powerpoint/2010/main" val="8892666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102</TotalTime>
  <Words>2632</Words>
  <Application>Microsoft Office PowerPoint</Application>
  <PresentationFormat>Экран (4:3)</PresentationFormat>
  <Paragraphs>856</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Волна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7677</dc:creator>
  <cp:lastModifiedBy>7677</cp:lastModifiedBy>
  <cp:revision>8</cp:revision>
  <dcterms:created xsi:type="dcterms:W3CDTF">2024-08-22T15:03:58Z</dcterms:created>
  <dcterms:modified xsi:type="dcterms:W3CDTF">2024-08-22T16:46:02Z</dcterms:modified>
</cp:coreProperties>
</file>